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Lst>
  <p:sldSz cy="10058400" cx="7772400"/>
  <p:notesSz cx="6858000" cy="9144000"/>
  <p:embeddedFontLst>
    <p:embeddedFont>
      <p:font typeface="Halant"/>
      <p:regular r:id="rId17"/>
      <p:bold r:id="rId18"/>
    </p:embeddedFont>
    <p:embeddedFont>
      <p:font typeface="Inter SemiBold"/>
      <p:regular r:id="rId19"/>
      <p:bold r:id="rId20"/>
      <p:italic r:id="rId21"/>
      <p:boldItalic r:id="rId22"/>
    </p:embeddedFont>
    <p:embeddedFont>
      <p:font typeface="Plus Jakarta Sans"/>
      <p:regular r:id="rId23"/>
      <p:bold r:id="rId24"/>
      <p:italic r:id="rId25"/>
      <p:boldItalic r:id="rId26"/>
    </p:embeddedFont>
    <p:embeddedFont>
      <p:font typeface="Inter"/>
      <p:regular r:id="rId27"/>
      <p:bold r:id="rId28"/>
      <p:italic r:id="rId29"/>
      <p:boldItalic r:id="rId30"/>
    </p:embeddedFont>
    <p:embeddedFont>
      <p:font typeface="Work Sans"/>
      <p:regular r:id="rId31"/>
      <p:bold r:id="rId32"/>
      <p:italic r:id="rId33"/>
      <p:boldItalic r:id="rId34"/>
    </p:embeddedFont>
    <p:embeddedFont>
      <p:font typeface="Inter Medium"/>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D421E73-07FC-4D84-93DC-671A2EA881C5}">
  <a:tblStyle styleId="{CD421E73-07FC-4D84-93DC-671A2EA881C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9BC09B6-EE76-4453-ABB2-4C360304F679}"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fntdata"/><Relationship Id="rId22" Type="http://schemas.openxmlformats.org/officeDocument/2006/relationships/font" Target="fonts/InterSemiBold-boldItalic.fntdata"/><Relationship Id="rId21" Type="http://schemas.openxmlformats.org/officeDocument/2006/relationships/font" Target="fonts/InterSemiBold-italic.fntdata"/><Relationship Id="rId24" Type="http://schemas.openxmlformats.org/officeDocument/2006/relationships/font" Target="fonts/PlusJakartaSans-bold.fntdata"/><Relationship Id="rId23" Type="http://schemas.openxmlformats.org/officeDocument/2006/relationships/font" Target="fonts/PlusJakartaSans-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Italic.fntdata"/><Relationship Id="rId25" Type="http://schemas.openxmlformats.org/officeDocument/2006/relationships/font" Target="fonts/PlusJakartaSans-italic.fntdata"/><Relationship Id="rId28" Type="http://schemas.openxmlformats.org/officeDocument/2006/relationships/font" Target="fonts/Inter-bold.fntdata"/><Relationship Id="rId27" Type="http://schemas.openxmlformats.org/officeDocument/2006/relationships/font" Target="fonts/Inter-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WorkSans-regular.fntdata"/><Relationship Id="rId30" Type="http://schemas.openxmlformats.org/officeDocument/2006/relationships/font" Target="fonts/Inter-boldItalic.fntdata"/><Relationship Id="rId11" Type="http://schemas.openxmlformats.org/officeDocument/2006/relationships/slide" Target="slides/slide3.xml"/><Relationship Id="rId33" Type="http://schemas.openxmlformats.org/officeDocument/2006/relationships/font" Target="fonts/WorkSans-italic.fntdata"/><Relationship Id="rId10" Type="http://schemas.openxmlformats.org/officeDocument/2006/relationships/slide" Target="slides/slide2.xml"/><Relationship Id="rId32" Type="http://schemas.openxmlformats.org/officeDocument/2006/relationships/font" Target="fonts/WorkSans-bold.fntdata"/><Relationship Id="rId13" Type="http://schemas.openxmlformats.org/officeDocument/2006/relationships/slide" Target="slides/slide5.xml"/><Relationship Id="rId35" Type="http://schemas.openxmlformats.org/officeDocument/2006/relationships/font" Target="fonts/InterMedium-regular.fntdata"/><Relationship Id="rId12" Type="http://schemas.openxmlformats.org/officeDocument/2006/relationships/slide" Target="slides/slide4.xml"/><Relationship Id="rId34" Type="http://schemas.openxmlformats.org/officeDocument/2006/relationships/font" Target="fonts/WorkSans-boldItalic.fntdata"/><Relationship Id="rId15" Type="http://schemas.openxmlformats.org/officeDocument/2006/relationships/slide" Target="slides/slide7.xml"/><Relationship Id="rId37" Type="http://schemas.openxmlformats.org/officeDocument/2006/relationships/font" Target="fonts/InterMedium-italic.fntdata"/><Relationship Id="rId14" Type="http://schemas.openxmlformats.org/officeDocument/2006/relationships/slide" Target="slides/slide6.xml"/><Relationship Id="rId36" Type="http://schemas.openxmlformats.org/officeDocument/2006/relationships/font" Target="fonts/InterMedium-bold.fntdata"/><Relationship Id="rId17" Type="http://schemas.openxmlformats.org/officeDocument/2006/relationships/font" Target="fonts/Halant-regular.fntdata"/><Relationship Id="rId16" Type="http://schemas.openxmlformats.org/officeDocument/2006/relationships/slide" Target="slides/slide8.xml"/><Relationship Id="rId38" Type="http://schemas.openxmlformats.org/officeDocument/2006/relationships/font" Target="fonts/InterMedium-boldItalic.fntdata"/><Relationship Id="rId19" Type="http://schemas.openxmlformats.org/officeDocument/2006/relationships/font" Target="fonts/InterSemiBold-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1b0947e5b6_0_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1b0947e5b6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1b0947e5b6_0_33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1b0947e5b6_0_3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31b0947e5b6_0_4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31b0947e5b6_0_4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1b0947e5b6_0_41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1b0947e5b6_0_4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31b0947e5b6_0_2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31b0947e5b6_0_2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1b0947e5b6_0_3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31b0947e5b6_0_3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3062e887824_0_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3062e887824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31b0947e5b6_0_43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1" name="Google Shape;251;g31b0947e5b6_0_4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5.png"/><Relationship Id="rId5"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a:t>
            </a:r>
            <a:endParaRPr sz="2500">
              <a:solidFill>
                <a:schemeClr val="dk1"/>
              </a:solidFill>
              <a:latin typeface="Plus Jakarta Sans"/>
              <a:ea typeface="Plus Jakarta Sans"/>
              <a:cs typeface="Plus Jakarta Sans"/>
              <a:sym typeface="Plus Jakarta Sans"/>
            </a:endParaRPr>
          </a:p>
        </p:txBody>
      </p:sp>
      <p:sp>
        <p:nvSpPr>
          <p:cNvPr id="145" name="Google Shape;145;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3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9" name="Google Shape;149;p37"/>
          <p:cNvSpPr txBox="1"/>
          <p:nvPr/>
        </p:nvSpPr>
        <p:spPr>
          <a:xfrm>
            <a:off x="2169500" y="3721838"/>
            <a:ext cx="2989500" cy="8082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To understand a historical moment, we have to understand what surrounds that moment.</a:t>
            </a:r>
            <a:endParaRPr sz="1300">
              <a:latin typeface="Inter"/>
              <a:ea typeface="Inter"/>
              <a:cs typeface="Inter"/>
              <a:sym typeface="Inter"/>
            </a:endParaRPr>
          </a:p>
        </p:txBody>
      </p:sp>
      <p:sp>
        <p:nvSpPr>
          <p:cNvPr id="150" name="Google Shape;150;p37"/>
          <p:cNvSpPr txBox="1"/>
          <p:nvPr/>
        </p:nvSpPr>
        <p:spPr>
          <a:xfrm>
            <a:off x="551075" y="2060488"/>
            <a:ext cx="18399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Social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other important people lived in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sp>
        <p:nvSpPr>
          <p:cNvPr id="151" name="Google Shape;151;p37"/>
          <p:cNvSpPr txBox="1"/>
          <p:nvPr/>
        </p:nvSpPr>
        <p:spPr>
          <a:xfrm>
            <a:off x="4887225" y="2057486"/>
            <a:ext cx="23343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Political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did the political landscape look like </a:t>
            </a:r>
            <a:r>
              <a:rPr lang="en" sz="1000">
                <a:solidFill>
                  <a:schemeClr val="dk1"/>
                </a:solidFill>
                <a:latin typeface="Work Sans"/>
                <a:ea typeface="Work Sans"/>
                <a:cs typeface="Work Sans"/>
                <a:sym typeface="Work Sans"/>
              </a:rPr>
              <a:t>during this time and place?</a:t>
            </a:r>
            <a:endParaRPr sz="1000">
              <a:solidFill>
                <a:schemeClr val="dk1"/>
              </a:solidFill>
              <a:latin typeface="Inter"/>
              <a:ea typeface="Inter"/>
              <a:cs typeface="Inter"/>
              <a:sym typeface="Inter"/>
            </a:endParaRPr>
          </a:p>
          <a:p>
            <a:pPr indent="-285750" lvl="0" marL="457200" rtl="0" algn="l">
              <a:spcBef>
                <a:spcPts val="0"/>
              </a:spcBef>
              <a:spcAft>
                <a:spcPts val="0"/>
              </a:spcAft>
              <a:buClr>
                <a:schemeClr val="dk1"/>
              </a:buClr>
              <a:buSzPts val="900"/>
              <a:buFont typeface="Inter"/>
              <a:buChar char="●"/>
            </a:pPr>
            <a:r>
              <a:rPr lang="en" sz="1000">
                <a:solidFill>
                  <a:schemeClr val="dk1"/>
                </a:solidFill>
                <a:latin typeface="Work Sans"/>
                <a:ea typeface="Work Sans"/>
                <a:cs typeface="Work Sans"/>
                <a:sym typeface="Work Sans"/>
              </a:rPr>
              <a:t>Who was in power during this time and place? </a:t>
            </a:r>
            <a:endParaRPr sz="1000">
              <a:solidFill>
                <a:schemeClr val="dk1"/>
              </a:solidFill>
              <a:latin typeface="Work Sans"/>
              <a:ea typeface="Work Sans"/>
              <a:cs typeface="Work Sans"/>
              <a:sym typeface="Work Sans"/>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Who had little/no power?</a:t>
            </a:r>
            <a:endParaRPr sz="1000">
              <a:solidFill>
                <a:schemeClr val="dk1"/>
              </a:solidFill>
              <a:latin typeface="Inter"/>
              <a:ea typeface="Inter"/>
              <a:cs typeface="Inter"/>
              <a:sym typeface="Inter"/>
            </a:endParaRPr>
          </a:p>
          <a:p>
            <a:pPr indent="0" lvl="0" marL="0" rtl="0" algn="l">
              <a:spcBef>
                <a:spcPts val="0"/>
              </a:spcBef>
              <a:spcAft>
                <a:spcPts val="1000"/>
              </a:spcAft>
              <a:buClr>
                <a:schemeClr val="dk1"/>
              </a:buClr>
              <a:buSzPts val="1200"/>
              <a:buFont typeface="Arial"/>
              <a:buNone/>
            </a:pPr>
            <a:r>
              <a:t/>
            </a:r>
            <a:endParaRPr u="sng">
              <a:solidFill>
                <a:schemeClr val="dk1"/>
              </a:solidFill>
              <a:latin typeface="Inter"/>
              <a:ea typeface="Inter"/>
              <a:cs typeface="Inter"/>
              <a:sym typeface="Inter"/>
            </a:endParaRPr>
          </a:p>
        </p:txBody>
      </p:sp>
      <p:sp>
        <p:nvSpPr>
          <p:cNvPr id="152" name="Google Shape;152;p37"/>
          <p:cNvSpPr txBox="1"/>
          <p:nvPr/>
        </p:nvSpPr>
        <p:spPr>
          <a:xfrm>
            <a:off x="550950" y="4807888"/>
            <a:ext cx="23343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Ideological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worldviews dominated this time and place? (sometimes called the “zeigeist” or “spirit of the times”)</a:t>
            </a:r>
            <a:endParaRPr sz="1000">
              <a:solidFill>
                <a:schemeClr val="dk1"/>
              </a:solidFill>
              <a:latin typeface="Inter"/>
              <a:ea typeface="Inter"/>
              <a:cs typeface="Inter"/>
              <a:sym typeface="Inter"/>
            </a:endParaRPr>
          </a:p>
        </p:txBody>
      </p:sp>
      <p:sp>
        <p:nvSpPr>
          <p:cNvPr id="153" name="Google Shape;153;p37"/>
          <p:cNvSpPr txBox="1"/>
          <p:nvPr/>
        </p:nvSpPr>
        <p:spPr>
          <a:xfrm>
            <a:off x="3213475" y="4804488"/>
            <a:ext cx="18399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Economic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economic factors were influential at this time and in this place?</a:t>
            </a:r>
            <a:endParaRPr sz="1000">
              <a:solidFill>
                <a:schemeClr val="dk1"/>
              </a:solidFill>
              <a:latin typeface="Inter"/>
              <a:ea typeface="Inter"/>
              <a:cs typeface="Inter"/>
              <a:sym typeface="Inter"/>
            </a:endParaRPr>
          </a:p>
        </p:txBody>
      </p:sp>
      <p:cxnSp>
        <p:nvCxnSpPr>
          <p:cNvPr id="154" name="Google Shape;154;p37"/>
          <p:cNvCxnSpPr>
            <a:stCxn id="149" idx="0"/>
          </p:cNvCxnSpPr>
          <p:nvPr/>
        </p:nvCxnSpPr>
        <p:spPr>
          <a:xfrm rot="10800000">
            <a:off x="1483550" y="3516038"/>
            <a:ext cx="2180700" cy="205800"/>
          </a:xfrm>
          <a:prstGeom prst="straightConnector1">
            <a:avLst/>
          </a:prstGeom>
          <a:noFill/>
          <a:ln cap="flat" cmpd="sng" w="9525">
            <a:solidFill>
              <a:schemeClr val="dk2"/>
            </a:solidFill>
            <a:prstDash val="solid"/>
            <a:round/>
            <a:headEnd len="med" w="med" type="none"/>
            <a:tailEnd len="med" w="med" type="triangle"/>
          </a:ln>
        </p:spPr>
      </p:cxnSp>
      <p:cxnSp>
        <p:nvCxnSpPr>
          <p:cNvPr id="155" name="Google Shape;155;p37"/>
          <p:cNvCxnSpPr>
            <a:stCxn id="149" idx="0"/>
            <a:endCxn id="151" idx="2"/>
          </p:cNvCxnSpPr>
          <p:nvPr/>
        </p:nvCxnSpPr>
        <p:spPr>
          <a:xfrm flipH="1" rot="10800000">
            <a:off x="3664250" y="3482738"/>
            <a:ext cx="2390100" cy="239100"/>
          </a:xfrm>
          <a:prstGeom prst="straightConnector1">
            <a:avLst/>
          </a:prstGeom>
          <a:noFill/>
          <a:ln cap="flat" cmpd="sng" w="9525">
            <a:solidFill>
              <a:schemeClr val="dk2"/>
            </a:solidFill>
            <a:prstDash val="solid"/>
            <a:round/>
            <a:headEnd len="med" w="med" type="none"/>
            <a:tailEnd len="med" w="med" type="triangle"/>
          </a:ln>
        </p:spPr>
      </p:cxnSp>
      <p:cxnSp>
        <p:nvCxnSpPr>
          <p:cNvPr id="156" name="Google Shape;156;p37"/>
          <p:cNvCxnSpPr>
            <a:stCxn id="149" idx="2"/>
            <a:endCxn id="152" idx="0"/>
          </p:cNvCxnSpPr>
          <p:nvPr/>
        </p:nvCxnSpPr>
        <p:spPr>
          <a:xfrm flipH="1">
            <a:off x="1718150" y="4530038"/>
            <a:ext cx="1946100" cy="277800"/>
          </a:xfrm>
          <a:prstGeom prst="straightConnector1">
            <a:avLst/>
          </a:prstGeom>
          <a:noFill/>
          <a:ln cap="flat" cmpd="sng" w="9525">
            <a:solidFill>
              <a:schemeClr val="dk2"/>
            </a:solidFill>
            <a:prstDash val="solid"/>
            <a:round/>
            <a:headEnd len="med" w="med" type="none"/>
            <a:tailEnd len="med" w="med" type="triangle"/>
          </a:ln>
        </p:spPr>
      </p:cxnSp>
      <p:cxnSp>
        <p:nvCxnSpPr>
          <p:cNvPr id="157" name="Google Shape;157;p37"/>
          <p:cNvCxnSpPr>
            <a:stCxn id="149" idx="2"/>
            <a:endCxn id="153" idx="0"/>
          </p:cNvCxnSpPr>
          <p:nvPr/>
        </p:nvCxnSpPr>
        <p:spPr>
          <a:xfrm>
            <a:off x="3664250" y="4530038"/>
            <a:ext cx="469200" cy="274500"/>
          </a:xfrm>
          <a:prstGeom prst="straightConnector1">
            <a:avLst/>
          </a:prstGeom>
          <a:noFill/>
          <a:ln cap="flat" cmpd="sng" w="9525">
            <a:solidFill>
              <a:schemeClr val="dk2"/>
            </a:solidFill>
            <a:prstDash val="solid"/>
            <a:round/>
            <a:headEnd len="med" w="med" type="none"/>
            <a:tailEnd len="med" w="med" type="triangle"/>
          </a:ln>
        </p:spPr>
      </p:cxnSp>
      <p:sp>
        <p:nvSpPr>
          <p:cNvPr id="158" name="Google Shape;158;p37"/>
          <p:cNvSpPr txBox="1"/>
          <p:nvPr/>
        </p:nvSpPr>
        <p:spPr>
          <a:xfrm>
            <a:off x="1812075" y="1056875"/>
            <a:ext cx="5442000" cy="8082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interpreting historical events, developments, or processes in light of the surrounding historical context.</a:t>
            </a:r>
            <a:endParaRPr sz="1200">
              <a:solidFill>
                <a:srgbClr val="000000"/>
              </a:solidFill>
              <a:latin typeface="Work Sans"/>
              <a:ea typeface="Work Sans"/>
              <a:cs typeface="Work Sans"/>
              <a:sym typeface="Work Sans"/>
            </a:endParaRPr>
          </a:p>
        </p:txBody>
      </p:sp>
      <p:graphicFrame>
        <p:nvGraphicFramePr>
          <p:cNvPr id="159" name="Google Shape;159;p37"/>
          <p:cNvGraphicFramePr/>
          <p:nvPr/>
        </p:nvGraphicFramePr>
        <p:xfrm>
          <a:off x="551100" y="7362388"/>
          <a:ext cx="3000000" cy="3000000"/>
        </p:xfrm>
        <a:graphic>
          <a:graphicData uri="http://schemas.openxmlformats.org/drawingml/2006/table">
            <a:tbl>
              <a:tblPr>
                <a:noFill/>
                <a:tableStyleId>{CD421E73-07FC-4D84-93DC-671A2EA881C5}</a:tableStyleId>
              </a:tblPr>
              <a:tblGrid>
                <a:gridCol w="3367800"/>
                <a:gridCol w="3367800"/>
              </a:tblGrid>
              <a:tr h="340900">
                <a:tc>
                  <a:txBody>
                    <a:bodyPr/>
                    <a:lstStyle/>
                    <a:p>
                      <a:pPr indent="0" lvl="0" marL="0" rtl="0" algn="l">
                        <a:spcBef>
                          <a:spcPts val="0"/>
                        </a:spcBef>
                        <a:spcAft>
                          <a:spcPts val="0"/>
                        </a:spcAft>
                        <a:buNone/>
                      </a:pPr>
                      <a:r>
                        <a:rPr lang="en" sz="1100">
                          <a:latin typeface="Inter"/>
                          <a:ea typeface="Inter"/>
                          <a:cs typeface="Inter"/>
                          <a:sym typeface="Inter"/>
                        </a:rPr>
                        <a:t>Think of an example when people misunderstood something because they did not know context. Write it below.</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If presented with a 1799 Speech by President John Adams, what are three questions you could explore to find out its context?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18175">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1.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3.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60" name="Google Shape;160;p37"/>
          <p:cNvSpPr txBox="1"/>
          <p:nvPr/>
        </p:nvSpPr>
        <p:spPr>
          <a:xfrm>
            <a:off x="2719150" y="2057486"/>
            <a:ext cx="18399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Cultural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cultural norms were popular during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cxnSp>
        <p:nvCxnSpPr>
          <p:cNvPr id="161" name="Google Shape;161;p37"/>
          <p:cNvCxnSpPr>
            <a:stCxn id="149" idx="0"/>
            <a:endCxn id="160" idx="2"/>
          </p:cNvCxnSpPr>
          <p:nvPr/>
        </p:nvCxnSpPr>
        <p:spPr>
          <a:xfrm rot="10800000">
            <a:off x="3639050" y="3482738"/>
            <a:ext cx="25200" cy="239100"/>
          </a:xfrm>
          <a:prstGeom prst="straightConnector1">
            <a:avLst/>
          </a:prstGeom>
          <a:noFill/>
          <a:ln cap="flat" cmpd="sng" w="9525">
            <a:solidFill>
              <a:schemeClr val="dk2"/>
            </a:solidFill>
            <a:prstDash val="solid"/>
            <a:round/>
            <a:headEnd len="med" w="med" type="none"/>
            <a:tailEnd len="med" w="med" type="triangle"/>
          </a:ln>
        </p:spPr>
      </p:cxnSp>
      <p:sp>
        <p:nvSpPr>
          <p:cNvPr id="162" name="Google Shape;162;p37"/>
          <p:cNvSpPr txBox="1"/>
          <p:nvPr/>
        </p:nvSpPr>
        <p:spPr>
          <a:xfrm>
            <a:off x="5381600" y="4807913"/>
            <a:ext cx="18399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Geographic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How does the geography of this place influence this moment?</a:t>
            </a:r>
            <a:endParaRPr sz="1800" u="sng">
              <a:latin typeface="Inter"/>
              <a:ea typeface="Inter"/>
              <a:cs typeface="Inter"/>
              <a:sym typeface="Inter"/>
            </a:endParaRPr>
          </a:p>
        </p:txBody>
      </p:sp>
      <p:cxnSp>
        <p:nvCxnSpPr>
          <p:cNvPr id="163" name="Google Shape;163;p37"/>
          <p:cNvCxnSpPr>
            <a:stCxn id="149" idx="2"/>
            <a:endCxn id="162" idx="0"/>
          </p:cNvCxnSpPr>
          <p:nvPr/>
        </p:nvCxnSpPr>
        <p:spPr>
          <a:xfrm>
            <a:off x="3664250" y="4530038"/>
            <a:ext cx="2637300" cy="277800"/>
          </a:xfrm>
          <a:prstGeom prst="straightConnector1">
            <a:avLst/>
          </a:prstGeom>
          <a:noFill/>
          <a:ln cap="flat" cmpd="sng" w="9525">
            <a:solidFill>
              <a:schemeClr val="dk2"/>
            </a:solidFill>
            <a:prstDash val="solid"/>
            <a:round/>
            <a:headEnd len="med" w="med" type="none"/>
            <a:tailEnd len="med" w="med" type="triangle"/>
          </a:ln>
        </p:spPr>
      </p:cxnSp>
      <p:sp>
        <p:nvSpPr>
          <p:cNvPr id="164" name="Google Shape;164;p37"/>
          <p:cNvSpPr txBox="1"/>
          <p:nvPr/>
        </p:nvSpPr>
        <p:spPr>
          <a:xfrm>
            <a:off x="550975" y="681683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65" name="Google Shape;165;p37"/>
          <p:cNvSpPr txBox="1"/>
          <p:nvPr/>
        </p:nvSpPr>
        <p:spPr>
          <a:xfrm>
            <a:off x="2390975" y="6438150"/>
            <a:ext cx="4883100" cy="738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explore how a historical moment fits within its broader historical context, we avoid over simplified narratives and can see the complex and nuanced nature of history.</a:t>
            </a:r>
            <a:endParaRPr sz="1200">
              <a:latin typeface="Plus Jakarta Sans"/>
              <a:ea typeface="Plus Jakarta Sans"/>
              <a:cs typeface="Plus Jakarta Sans"/>
              <a:sym typeface="Plus Jakarta Sans"/>
            </a:endParaRPr>
          </a:p>
        </p:txBody>
      </p:sp>
      <p:pic>
        <p:nvPicPr>
          <p:cNvPr id="166" name="Google Shape;166;p37"/>
          <p:cNvPicPr preferRelativeResize="0"/>
          <p:nvPr/>
        </p:nvPicPr>
        <p:blipFill>
          <a:blip r:embed="rId5">
            <a:alphaModFix/>
          </a:blip>
          <a:stretch>
            <a:fillRect/>
          </a:stretch>
        </p:blipFill>
        <p:spPr>
          <a:xfrm>
            <a:off x="812725" y="1056875"/>
            <a:ext cx="808200" cy="808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0" name="Shape 170"/>
        <p:cNvGrpSpPr/>
        <p:nvPr/>
      </p:nvGrpSpPr>
      <p:grpSpPr>
        <a:xfrm>
          <a:off x="0" y="0"/>
          <a:ext cx="0" cy="0"/>
          <a:chOff x="0" y="0"/>
          <a:chExt cx="0" cy="0"/>
        </a:xfrm>
      </p:grpSpPr>
      <p:sp>
        <p:nvSpPr>
          <p:cNvPr id="171" name="Google Shape;171;p3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Inter"/>
                <a:ea typeface="Inter"/>
                <a:cs typeface="Inter"/>
                <a:sym typeface="Inter"/>
              </a:rPr>
              <a:t>What is the Context? - Religion and the Ottoman Empire</a:t>
            </a:r>
            <a:endParaRPr sz="1500">
              <a:latin typeface="Inter"/>
              <a:ea typeface="Inter"/>
              <a:cs typeface="Inter"/>
              <a:sym typeface="Inter"/>
            </a:endParaRPr>
          </a:p>
        </p:txBody>
      </p:sp>
      <p:pic>
        <p:nvPicPr>
          <p:cNvPr id="172" name="Google Shape;172;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3" name="Google Shape;173;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4" name="Google Shape;174;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75" name="Google Shape;175;p38"/>
          <p:cNvGraphicFramePr/>
          <p:nvPr/>
        </p:nvGraphicFramePr>
        <p:xfrm>
          <a:off x="351288" y="1801225"/>
          <a:ext cx="3000000" cy="3000000"/>
        </p:xfrm>
        <a:graphic>
          <a:graphicData uri="http://schemas.openxmlformats.org/drawingml/2006/table">
            <a:tbl>
              <a:tblPr>
                <a:noFill/>
                <a:tableStyleId>{99BC09B6-EE76-4453-ABB2-4C360304F679}</a:tableStyleId>
              </a:tblPr>
              <a:tblGrid>
                <a:gridCol w="5006700"/>
                <a:gridCol w="2063125"/>
              </a:tblGrid>
              <a:tr h="762325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the late Middle Ages, the Ottoman Empire emerged as a powerful force in the Mediterranean and surrounding regions. Its success stemmed from strategic location, military innovation, and cultural adaptability. At the crossroads of Europe, Asia, and the Middle East, the Ottomans controlled key trade routes, linking the Silk Road to European markets and vital maritime lanes. These networks brought wealth and resources that supported rapid expansion.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Religion played a central role in shaping Ottoman society and governance. Islam was both a unifying and legitimizing force, as the sultans claimed the title of Caliph, asserting themselves as leaders of the Islamic world. They integrated Islamic law (Sharia) into their governance, ensuring that justice systems aligned with the religious principles of their majority population.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Religious tolerance also contributed to Ottoman stability. The millet system allowed non-Muslim communities, including Christians and Jews, to govern their own religious and personal affairs, as long as they recognized Ottoman sovereignty and paid taxes. This pragmatic approach minimized rebellion, facilitated trade, and strengthened ties with European merchants. It allowed the Ottomans to incorporate diverse populations into their empire without forcing mass conversions.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Ottomans further leveraged religion in their monumental architecture and cultural achievements. They constructed grand mosques, such as the Hagia Sophia in Constantinople, which symbolized the empire’s power and the Islamic faith’s triumph. These architectural projects were not only religious statements but also practical efforts to unify urban centers and showcase the sultan’s patronage of the arts and sciences.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rise of the Ottoman Empire cannot be separated from the central role of religion. Islam provided the Ottomans with a shared identity, a legal framework, and a justification for conquest, while religious tolerance allowed for the integration of diverse populations. Combined with economic prosperity and military strength, this religious foundation enabled the Ottomans to build one of the most enduring and influential empires in history.</a:t>
                      </a:r>
                      <a:endParaRPr sz="125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A. </a:t>
                      </a:r>
                      <a:r>
                        <a:rPr lang="en" sz="1150">
                          <a:solidFill>
                            <a:schemeClr val="dk1"/>
                          </a:solidFill>
                          <a:latin typeface="Inter"/>
                          <a:ea typeface="Inter"/>
                          <a:cs typeface="Inter"/>
                          <a:sym typeface="Inter"/>
                        </a:rPr>
                        <a:t>How did location play a role in the rise of the Ottoman Empire?</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B. </a:t>
                      </a:r>
                      <a:r>
                        <a:rPr lang="en" sz="1150">
                          <a:solidFill>
                            <a:schemeClr val="dk1"/>
                          </a:solidFill>
                          <a:latin typeface="Inter"/>
                          <a:ea typeface="Inter"/>
                          <a:cs typeface="Inter"/>
                          <a:sym typeface="Inter"/>
                        </a:rPr>
                        <a:t>How did religion impact Ottoman governance?</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C. </a:t>
                      </a:r>
                      <a:r>
                        <a:rPr lang="en" sz="1150">
                          <a:solidFill>
                            <a:schemeClr val="dk1"/>
                          </a:solidFill>
                          <a:latin typeface="Inter"/>
                          <a:ea typeface="Inter"/>
                          <a:cs typeface="Inter"/>
                          <a:sym typeface="Inter"/>
                        </a:rPr>
                        <a:t>How did religion contribute to Ottoman stability?</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D. </a:t>
                      </a:r>
                      <a:r>
                        <a:rPr lang="en" sz="1150">
                          <a:solidFill>
                            <a:schemeClr val="dk1"/>
                          </a:solidFill>
                          <a:latin typeface="Inter"/>
                          <a:ea typeface="Inter"/>
                          <a:cs typeface="Inter"/>
                          <a:sym typeface="Inter"/>
                        </a:rPr>
                        <a:t>How did the </a:t>
                      </a:r>
                      <a:r>
                        <a:rPr lang="en" sz="1150">
                          <a:solidFill>
                            <a:schemeClr val="dk1"/>
                          </a:solidFill>
                          <a:latin typeface="Inter"/>
                          <a:ea typeface="Inter"/>
                          <a:cs typeface="Inter"/>
                          <a:sym typeface="Inter"/>
                        </a:rPr>
                        <a:t>Ottomans</a:t>
                      </a:r>
                      <a:r>
                        <a:rPr lang="en" sz="1150">
                          <a:solidFill>
                            <a:schemeClr val="dk1"/>
                          </a:solidFill>
                          <a:latin typeface="Inter"/>
                          <a:ea typeface="Inter"/>
                          <a:cs typeface="Inter"/>
                          <a:sym typeface="Inter"/>
                        </a:rPr>
                        <a:t> express their religious identity?</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E. </a:t>
                      </a:r>
                      <a:r>
                        <a:rPr lang="en" sz="1150">
                          <a:solidFill>
                            <a:schemeClr val="dk1"/>
                          </a:solidFill>
                          <a:latin typeface="Inter"/>
                          <a:ea typeface="Inter"/>
                          <a:cs typeface="Inter"/>
                          <a:sym typeface="Inter"/>
                        </a:rPr>
                        <a:t>What factors allowed the Ottomans to build a lasting empire?</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pic>
        <p:nvPicPr>
          <p:cNvPr id="176" name="Google Shape;176;p38"/>
          <p:cNvPicPr preferRelativeResize="0"/>
          <p:nvPr/>
        </p:nvPicPr>
        <p:blipFill>
          <a:blip r:embed="rId4">
            <a:alphaModFix/>
          </a:blip>
          <a:stretch>
            <a:fillRect/>
          </a:stretch>
        </p:blipFill>
        <p:spPr>
          <a:xfrm>
            <a:off x="570925" y="515525"/>
            <a:ext cx="1151179" cy="1133300"/>
          </a:xfrm>
          <a:prstGeom prst="rect">
            <a:avLst/>
          </a:prstGeom>
          <a:noFill/>
          <a:ln>
            <a:noFill/>
          </a:ln>
        </p:spPr>
      </p:pic>
      <p:sp>
        <p:nvSpPr>
          <p:cNvPr id="177" name="Google Shape;177;p38"/>
          <p:cNvSpPr txBox="1"/>
          <p:nvPr/>
        </p:nvSpPr>
        <p:spPr>
          <a:xfrm>
            <a:off x="1743925" y="578625"/>
            <a:ext cx="5677200" cy="8547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Contextualization &amp; Sourcing</a:t>
            </a:r>
            <a:endParaRPr b="1" sz="12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1" name="Shape 181"/>
        <p:cNvGrpSpPr/>
        <p:nvPr/>
      </p:nvGrpSpPr>
      <p:grpSpPr>
        <a:xfrm>
          <a:off x="0" y="0"/>
          <a:ext cx="0" cy="0"/>
          <a:chOff x="0" y="0"/>
          <a:chExt cx="0" cy="0"/>
        </a:xfrm>
      </p:grpSpPr>
      <p:pic>
        <p:nvPicPr>
          <p:cNvPr id="182" name="Google Shape;182;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3" name="Google Shape;183;p39"/>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Religion and the Ottoman Empire</a:t>
            </a:r>
            <a:endParaRPr sz="2000">
              <a:latin typeface="Inter Medium"/>
              <a:ea typeface="Inter Medium"/>
              <a:cs typeface="Inter Medium"/>
              <a:sym typeface="Inter Medium"/>
            </a:endParaRPr>
          </a:p>
        </p:txBody>
      </p:sp>
      <p:pic>
        <p:nvPicPr>
          <p:cNvPr id="184" name="Google Shape;184;p3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85" name="Google Shape;185;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6" name="Google Shape;186;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7" name="Google Shape;187;p39"/>
          <p:cNvSpPr txBox="1"/>
          <p:nvPr/>
        </p:nvSpPr>
        <p:spPr>
          <a:xfrm>
            <a:off x="638900" y="911375"/>
            <a:ext cx="66780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After viewing each source, answer the questions in each column. For Column 1, determine what topics were addressed 1) Trade, 2) Education, 3) Religion, 4) Governance</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p:txBody>
      </p:sp>
      <p:graphicFrame>
        <p:nvGraphicFramePr>
          <p:cNvPr id="188" name="Google Shape;188;p39"/>
          <p:cNvGraphicFramePr/>
          <p:nvPr/>
        </p:nvGraphicFramePr>
        <p:xfrm>
          <a:off x="638900" y="1556525"/>
          <a:ext cx="3000000" cy="3000000"/>
        </p:xfrm>
        <a:graphic>
          <a:graphicData uri="http://schemas.openxmlformats.org/drawingml/2006/table">
            <a:tbl>
              <a:tblPr>
                <a:noFill/>
                <a:tableStyleId>{CD421E73-07FC-4D84-93DC-671A2EA881C5}</a:tableStyleId>
              </a:tblPr>
              <a:tblGrid>
                <a:gridCol w="1472050"/>
                <a:gridCol w="1735300"/>
                <a:gridCol w="1735300"/>
                <a:gridCol w="1735300"/>
              </a:tblGrid>
              <a:tr h="381000">
                <a:tc>
                  <a:txBody>
                    <a:bodyPr/>
                    <a:lstStyle/>
                    <a:p>
                      <a:pPr indent="0" lvl="0" marL="0" rtl="0" algn="ctr">
                        <a:spcBef>
                          <a:spcPts val="0"/>
                        </a:spcBef>
                        <a:spcAft>
                          <a:spcPts val="0"/>
                        </a:spcAft>
                        <a:buNone/>
                      </a:pPr>
                      <a:r>
                        <a:rPr b="1" lang="en">
                          <a:latin typeface="Inter"/>
                          <a:ea typeface="Inter"/>
                          <a:cs typeface="Inter"/>
                          <a:sym typeface="Inter"/>
                        </a:rPr>
                        <a:t>Source</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Inter"/>
                          <a:ea typeface="Inter"/>
                          <a:cs typeface="Inter"/>
                          <a:sym typeface="Inter"/>
                        </a:rPr>
                        <a:t>Topics Addressed</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Inter"/>
                          <a:ea typeface="Inter"/>
                          <a:cs typeface="Inter"/>
                          <a:sym typeface="Inter"/>
                        </a:rPr>
                        <a:t>Observations</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Inter"/>
                          <a:ea typeface="Inter"/>
                          <a:cs typeface="Inter"/>
                          <a:sym typeface="Inter"/>
                        </a:rPr>
                        <a:t>Inferences</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1: 1616 Map of Constantinople</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2: </a:t>
                      </a:r>
                      <a:r>
                        <a:rPr lang="en" sz="1200">
                          <a:latin typeface="Inter"/>
                          <a:ea typeface="Inter"/>
                          <a:cs typeface="Inter"/>
                          <a:sym typeface="Inter"/>
                        </a:rPr>
                        <a:t>1873 Studio Portrait</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3: </a:t>
                      </a:r>
                      <a:r>
                        <a:rPr lang="en" sz="1200">
                          <a:solidFill>
                            <a:schemeClr val="dk1"/>
                          </a:solidFill>
                          <a:highlight>
                            <a:srgbClr val="FFFFFF"/>
                          </a:highlight>
                          <a:latin typeface="Inter"/>
                          <a:ea typeface="Inter"/>
                          <a:cs typeface="Inter"/>
                          <a:sym typeface="Inter"/>
                        </a:rPr>
                        <a:t>Ottoman Turkish Version of "Sindbād-nāmah"</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4: </a:t>
                      </a:r>
                      <a:r>
                        <a:rPr lang="en" sz="1200">
                          <a:solidFill>
                            <a:schemeClr val="dk1"/>
                          </a:solidFill>
                          <a:latin typeface="Inter"/>
                          <a:ea typeface="Inter"/>
                          <a:cs typeface="Inter"/>
                          <a:sym typeface="Inter"/>
                        </a:rPr>
                        <a:t>Ijazah (diplomacy of competency in Arabic calligraphy)</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5: Two Jewish Women</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2" name="Shape 192"/>
        <p:cNvGrpSpPr/>
        <p:nvPr/>
      </p:nvGrpSpPr>
      <p:grpSpPr>
        <a:xfrm>
          <a:off x="0" y="0"/>
          <a:ext cx="0" cy="0"/>
          <a:chOff x="0" y="0"/>
          <a:chExt cx="0" cy="0"/>
        </a:xfrm>
      </p:grpSpPr>
      <p:pic>
        <p:nvPicPr>
          <p:cNvPr id="193" name="Google Shape;193;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4" name="Google Shape;194;p40"/>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Religion and the Ottoman Empire</a:t>
            </a:r>
            <a:endParaRPr sz="2000">
              <a:latin typeface="Inter Medium"/>
              <a:ea typeface="Inter Medium"/>
              <a:cs typeface="Inter Medium"/>
              <a:sym typeface="Inter Medium"/>
            </a:endParaRPr>
          </a:p>
        </p:txBody>
      </p:sp>
      <p:pic>
        <p:nvPicPr>
          <p:cNvPr id="195" name="Google Shape;195;p4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96" name="Google Shape;196;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7" name="Google Shape;197;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8" name="Google Shape;198;p40"/>
          <p:cNvSpPr txBox="1"/>
          <p:nvPr/>
        </p:nvSpPr>
        <p:spPr>
          <a:xfrm>
            <a:off x="638900" y="911375"/>
            <a:ext cx="66780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After viewing each source, answer the questions in each column. For Column 1, determine what topics were addressed 1) Trade, 2) Education, 3) Religion, 4) Governance</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p:txBody>
      </p:sp>
      <p:graphicFrame>
        <p:nvGraphicFramePr>
          <p:cNvPr id="199" name="Google Shape;199;p40"/>
          <p:cNvGraphicFramePr/>
          <p:nvPr/>
        </p:nvGraphicFramePr>
        <p:xfrm>
          <a:off x="638900" y="1556525"/>
          <a:ext cx="3000000" cy="3000000"/>
        </p:xfrm>
        <a:graphic>
          <a:graphicData uri="http://schemas.openxmlformats.org/drawingml/2006/table">
            <a:tbl>
              <a:tblPr>
                <a:noFill/>
                <a:tableStyleId>{CD421E73-07FC-4D84-93DC-671A2EA881C5}</a:tableStyleId>
              </a:tblPr>
              <a:tblGrid>
                <a:gridCol w="1472050"/>
                <a:gridCol w="1735300"/>
                <a:gridCol w="1735300"/>
                <a:gridCol w="1735300"/>
              </a:tblGrid>
              <a:tr h="381000">
                <a:tc>
                  <a:txBody>
                    <a:bodyPr/>
                    <a:lstStyle/>
                    <a:p>
                      <a:pPr indent="0" lvl="0" marL="0" rtl="0" algn="ctr">
                        <a:spcBef>
                          <a:spcPts val="0"/>
                        </a:spcBef>
                        <a:spcAft>
                          <a:spcPts val="0"/>
                        </a:spcAft>
                        <a:buNone/>
                      </a:pPr>
                      <a:r>
                        <a:rPr b="1" lang="en">
                          <a:latin typeface="Inter"/>
                          <a:ea typeface="Inter"/>
                          <a:cs typeface="Inter"/>
                          <a:sym typeface="Inter"/>
                        </a:rPr>
                        <a:t>Source</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Inter"/>
                          <a:ea typeface="Inter"/>
                          <a:cs typeface="Inter"/>
                          <a:sym typeface="Inter"/>
                        </a:rPr>
                        <a:t>Topics Addressed</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Inter"/>
                          <a:ea typeface="Inter"/>
                          <a:cs typeface="Inter"/>
                          <a:sym typeface="Inter"/>
                        </a:rPr>
                        <a:t>Observations</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Inter"/>
                          <a:ea typeface="Inter"/>
                          <a:cs typeface="Inter"/>
                          <a:sym typeface="Inter"/>
                        </a:rPr>
                        <a:t>Inferences</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6: </a:t>
                      </a:r>
                      <a:r>
                        <a:rPr lang="en" sz="1200">
                          <a:solidFill>
                            <a:srgbClr val="202122"/>
                          </a:solidFill>
                          <a:latin typeface="Inter"/>
                          <a:ea typeface="Inter"/>
                          <a:cs typeface="Inter"/>
                          <a:sym typeface="Inter"/>
                        </a:rPr>
                        <a:t>Sema Nilgün Erdoǧan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7: Aya Sophia</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8: Draft of the 1536 Treaty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321300">
                <a:tc>
                  <a:txBody>
                    <a:bodyPr/>
                    <a:lstStyle/>
                    <a:p>
                      <a:pPr indent="0" lvl="0" marL="0" rtl="0" algn="l">
                        <a:spcBef>
                          <a:spcPts val="0"/>
                        </a:spcBef>
                        <a:spcAft>
                          <a:spcPts val="0"/>
                        </a:spcAft>
                        <a:buNone/>
                      </a:pPr>
                      <a:r>
                        <a:rPr lang="en" sz="1200">
                          <a:latin typeface="Inter"/>
                          <a:ea typeface="Inter"/>
                          <a:cs typeface="Inter"/>
                          <a:sym typeface="Inter"/>
                        </a:rPr>
                        <a:t>9: Ottoman Empire Maps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10: </a:t>
                      </a:r>
                      <a:r>
                        <a:rPr lang="en" sz="1200">
                          <a:solidFill>
                            <a:schemeClr val="dk1"/>
                          </a:solidFill>
                          <a:latin typeface="Inter"/>
                          <a:ea typeface="Inter"/>
                          <a:cs typeface="Inter"/>
                          <a:sym typeface="Inter"/>
                        </a:rPr>
                        <a:t>Sultan Mehmed II and the Patriarch Gennadios II</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3" name="Shape 203"/>
        <p:cNvGrpSpPr/>
        <p:nvPr/>
      </p:nvGrpSpPr>
      <p:grpSpPr>
        <a:xfrm>
          <a:off x="0" y="0"/>
          <a:ext cx="0" cy="0"/>
          <a:chOff x="0" y="0"/>
          <a:chExt cx="0" cy="0"/>
        </a:xfrm>
      </p:grpSpPr>
      <p:sp>
        <p:nvSpPr>
          <p:cNvPr id="204" name="Google Shape;204;p4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 (Exemplar)</a:t>
            </a:r>
            <a:endParaRPr sz="2500">
              <a:solidFill>
                <a:schemeClr val="dk1"/>
              </a:solidFill>
              <a:latin typeface="Halant"/>
              <a:ea typeface="Halant"/>
              <a:cs typeface="Halant"/>
              <a:sym typeface="Halant"/>
            </a:endParaRPr>
          </a:p>
        </p:txBody>
      </p:sp>
      <p:sp>
        <p:nvSpPr>
          <p:cNvPr id="205" name="Google Shape;205;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6" name="Google Shape;206;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7" name="Google Shape;207;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8" name="Google Shape;208;p41"/>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09" name="Google Shape;209;p41"/>
          <p:cNvSpPr txBox="1"/>
          <p:nvPr/>
        </p:nvSpPr>
        <p:spPr>
          <a:xfrm>
            <a:off x="2169500" y="3721838"/>
            <a:ext cx="2989500" cy="8082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To understand a historical moment, we have to understand what surrounds that moment.</a:t>
            </a:r>
            <a:endParaRPr sz="1300">
              <a:latin typeface="Inter"/>
              <a:ea typeface="Inter"/>
              <a:cs typeface="Inter"/>
              <a:sym typeface="Inter"/>
            </a:endParaRPr>
          </a:p>
        </p:txBody>
      </p:sp>
      <p:sp>
        <p:nvSpPr>
          <p:cNvPr id="210" name="Google Shape;210;p41"/>
          <p:cNvSpPr txBox="1"/>
          <p:nvPr/>
        </p:nvSpPr>
        <p:spPr>
          <a:xfrm>
            <a:off x="551075" y="2060488"/>
            <a:ext cx="18399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Social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other important people lived in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sp>
        <p:nvSpPr>
          <p:cNvPr id="211" name="Google Shape;211;p41"/>
          <p:cNvSpPr txBox="1"/>
          <p:nvPr/>
        </p:nvSpPr>
        <p:spPr>
          <a:xfrm>
            <a:off x="4887225" y="2057486"/>
            <a:ext cx="23343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Political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did the political landscape look like </a:t>
            </a:r>
            <a:r>
              <a:rPr lang="en" sz="1000">
                <a:solidFill>
                  <a:schemeClr val="dk1"/>
                </a:solidFill>
                <a:latin typeface="Work Sans"/>
                <a:ea typeface="Work Sans"/>
                <a:cs typeface="Work Sans"/>
                <a:sym typeface="Work Sans"/>
              </a:rPr>
              <a:t>during this time and place?</a:t>
            </a:r>
            <a:endParaRPr sz="1000">
              <a:solidFill>
                <a:schemeClr val="dk1"/>
              </a:solidFill>
              <a:latin typeface="Inter"/>
              <a:ea typeface="Inter"/>
              <a:cs typeface="Inter"/>
              <a:sym typeface="Inter"/>
            </a:endParaRPr>
          </a:p>
          <a:p>
            <a:pPr indent="-285750" lvl="0" marL="457200" rtl="0" algn="l">
              <a:spcBef>
                <a:spcPts val="0"/>
              </a:spcBef>
              <a:spcAft>
                <a:spcPts val="0"/>
              </a:spcAft>
              <a:buClr>
                <a:schemeClr val="dk1"/>
              </a:buClr>
              <a:buSzPts val="900"/>
              <a:buFont typeface="Inter"/>
              <a:buChar char="●"/>
            </a:pPr>
            <a:r>
              <a:rPr lang="en" sz="1000">
                <a:solidFill>
                  <a:schemeClr val="dk1"/>
                </a:solidFill>
                <a:latin typeface="Work Sans"/>
                <a:ea typeface="Work Sans"/>
                <a:cs typeface="Work Sans"/>
                <a:sym typeface="Work Sans"/>
              </a:rPr>
              <a:t>Who was in power during this time and place? </a:t>
            </a:r>
            <a:endParaRPr sz="1000">
              <a:solidFill>
                <a:schemeClr val="dk1"/>
              </a:solidFill>
              <a:latin typeface="Work Sans"/>
              <a:ea typeface="Work Sans"/>
              <a:cs typeface="Work Sans"/>
              <a:sym typeface="Work Sans"/>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Who had little/no power?</a:t>
            </a:r>
            <a:endParaRPr sz="1000">
              <a:solidFill>
                <a:schemeClr val="dk1"/>
              </a:solidFill>
              <a:latin typeface="Inter"/>
              <a:ea typeface="Inter"/>
              <a:cs typeface="Inter"/>
              <a:sym typeface="Inter"/>
            </a:endParaRPr>
          </a:p>
          <a:p>
            <a:pPr indent="0" lvl="0" marL="0" rtl="0" algn="l">
              <a:spcBef>
                <a:spcPts val="0"/>
              </a:spcBef>
              <a:spcAft>
                <a:spcPts val="1000"/>
              </a:spcAft>
              <a:buClr>
                <a:schemeClr val="dk1"/>
              </a:buClr>
              <a:buSzPts val="1200"/>
              <a:buFont typeface="Arial"/>
              <a:buNone/>
            </a:pPr>
            <a:r>
              <a:t/>
            </a:r>
            <a:endParaRPr u="sng">
              <a:solidFill>
                <a:schemeClr val="dk1"/>
              </a:solidFill>
              <a:latin typeface="Inter"/>
              <a:ea typeface="Inter"/>
              <a:cs typeface="Inter"/>
              <a:sym typeface="Inter"/>
            </a:endParaRPr>
          </a:p>
        </p:txBody>
      </p:sp>
      <p:sp>
        <p:nvSpPr>
          <p:cNvPr id="212" name="Google Shape;212;p41"/>
          <p:cNvSpPr txBox="1"/>
          <p:nvPr/>
        </p:nvSpPr>
        <p:spPr>
          <a:xfrm>
            <a:off x="550950" y="4807888"/>
            <a:ext cx="23343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Ideological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worldviews dominated this time and place? (sometimes called the “zeigeist” or “spirit of the times”)</a:t>
            </a:r>
            <a:endParaRPr sz="1000">
              <a:solidFill>
                <a:schemeClr val="dk1"/>
              </a:solidFill>
              <a:latin typeface="Inter"/>
              <a:ea typeface="Inter"/>
              <a:cs typeface="Inter"/>
              <a:sym typeface="Inter"/>
            </a:endParaRPr>
          </a:p>
        </p:txBody>
      </p:sp>
      <p:sp>
        <p:nvSpPr>
          <p:cNvPr id="213" name="Google Shape;213;p41"/>
          <p:cNvSpPr txBox="1"/>
          <p:nvPr/>
        </p:nvSpPr>
        <p:spPr>
          <a:xfrm>
            <a:off x="3213475" y="4804488"/>
            <a:ext cx="18399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Economic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economic factors were influential at this time and in this place?</a:t>
            </a:r>
            <a:endParaRPr sz="1000">
              <a:solidFill>
                <a:schemeClr val="dk1"/>
              </a:solidFill>
              <a:latin typeface="Inter"/>
              <a:ea typeface="Inter"/>
              <a:cs typeface="Inter"/>
              <a:sym typeface="Inter"/>
            </a:endParaRPr>
          </a:p>
        </p:txBody>
      </p:sp>
      <p:cxnSp>
        <p:nvCxnSpPr>
          <p:cNvPr id="214" name="Google Shape;214;p41"/>
          <p:cNvCxnSpPr>
            <a:stCxn id="209" idx="0"/>
          </p:cNvCxnSpPr>
          <p:nvPr/>
        </p:nvCxnSpPr>
        <p:spPr>
          <a:xfrm rot="10800000">
            <a:off x="1483550" y="3516038"/>
            <a:ext cx="2180700" cy="205800"/>
          </a:xfrm>
          <a:prstGeom prst="straightConnector1">
            <a:avLst/>
          </a:prstGeom>
          <a:noFill/>
          <a:ln cap="flat" cmpd="sng" w="9525">
            <a:solidFill>
              <a:schemeClr val="dk2"/>
            </a:solidFill>
            <a:prstDash val="solid"/>
            <a:round/>
            <a:headEnd len="med" w="med" type="none"/>
            <a:tailEnd len="med" w="med" type="triangle"/>
          </a:ln>
        </p:spPr>
      </p:cxnSp>
      <p:cxnSp>
        <p:nvCxnSpPr>
          <p:cNvPr id="215" name="Google Shape;215;p41"/>
          <p:cNvCxnSpPr>
            <a:stCxn id="209" idx="0"/>
            <a:endCxn id="211" idx="2"/>
          </p:cNvCxnSpPr>
          <p:nvPr/>
        </p:nvCxnSpPr>
        <p:spPr>
          <a:xfrm flipH="1" rot="10800000">
            <a:off x="3664250" y="3482738"/>
            <a:ext cx="2390100" cy="239100"/>
          </a:xfrm>
          <a:prstGeom prst="straightConnector1">
            <a:avLst/>
          </a:prstGeom>
          <a:noFill/>
          <a:ln cap="flat" cmpd="sng" w="9525">
            <a:solidFill>
              <a:schemeClr val="dk2"/>
            </a:solidFill>
            <a:prstDash val="solid"/>
            <a:round/>
            <a:headEnd len="med" w="med" type="none"/>
            <a:tailEnd len="med" w="med" type="triangle"/>
          </a:ln>
        </p:spPr>
      </p:cxnSp>
      <p:cxnSp>
        <p:nvCxnSpPr>
          <p:cNvPr id="216" name="Google Shape;216;p41"/>
          <p:cNvCxnSpPr>
            <a:stCxn id="209" idx="2"/>
            <a:endCxn id="212" idx="0"/>
          </p:cNvCxnSpPr>
          <p:nvPr/>
        </p:nvCxnSpPr>
        <p:spPr>
          <a:xfrm flipH="1">
            <a:off x="1718150" y="4530038"/>
            <a:ext cx="1946100" cy="277800"/>
          </a:xfrm>
          <a:prstGeom prst="straightConnector1">
            <a:avLst/>
          </a:prstGeom>
          <a:noFill/>
          <a:ln cap="flat" cmpd="sng" w="9525">
            <a:solidFill>
              <a:schemeClr val="dk2"/>
            </a:solidFill>
            <a:prstDash val="solid"/>
            <a:round/>
            <a:headEnd len="med" w="med" type="none"/>
            <a:tailEnd len="med" w="med" type="triangle"/>
          </a:ln>
        </p:spPr>
      </p:cxnSp>
      <p:cxnSp>
        <p:nvCxnSpPr>
          <p:cNvPr id="217" name="Google Shape;217;p41"/>
          <p:cNvCxnSpPr>
            <a:stCxn id="209" idx="2"/>
            <a:endCxn id="213" idx="0"/>
          </p:cNvCxnSpPr>
          <p:nvPr/>
        </p:nvCxnSpPr>
        <p:spPr>
          <a:xfrm>
            <a:off x="3664250" y="4530038"/>
            <a:ext cx="469200" cy="274500"/>
          </a:xfrm>
          <a:prstGeom prst="straightConnector1">
            <a:avLst/>
          </a:prstGeom>
          <a:noFill/>
          <a:ln cap="flat" cmpd="sng" w="9525">
            <a:solidFill>
              <a:schemeClr val="dk2"/>
            </a:solidFill>
            <a:prstDash val="solid"/>
            <a:round/>
            <a:headEnd len="med" w="med" type="none"/>
            <a:tailEnd len="med" w="med" type="triangle"/>
          </a:ln>
        </p:spPr>
      </p:cxnSp>
      <p:sp>
        <p:nvSpPr>
          <p:cNvPr id="218" name="Google Shape;218;p41"/>
          <p:cNvSpPr txBox="1"/>
          <p:nvPr/>
        </p:nvSpPr>
        <p:spPr>
          <a:xfrm>
            <a:off x="1812075" y="1056875"/>
            <a:ext cx="5442000" cy="8082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interpreting historical events, developments, or processes in light of the surrounding historical context.</a:t>
            </a:r>
            <a:endParaRPr sz="1200">
              <a:solidFill>
                <a:srgbClr val="000000"/>
              </a:solidFill>
              <a:latin typeface="Work Sans"/>
              <a:ea typeface="Work Sans"/>
              <a:cs typeface="Work Sans"/>
              <a:sym typeface="Work Sans"/>
            </a:endParaRPr>
          </a:p>
        </p:txBody>
      </p:sp>
      <p:graphicFrame>
        <p:nvGraphicFramePr>
          <p:cNvPr id="219" name="Google Shape;219;p41"/>
          <p:cNvGraphicFramePr/>
          <p:nvPr/>
        </p:nvGraphicFramePr>
        <p:xfrm>
          <a:off x="551100" y="7362388"/>
          <a:ext cx="3000000" cy="3000000"/>
        </p:xfrm>
        <a:graphic>
          <a:graphicData uri="http://schemas.openxmlformats.org/drawingml/2006/table">
            <a:tbl>
              <a:tblPr>
                <a:noFill/>
                <a:tableStyleId>{CD421E73-07FC-4D84-93DC-671A2EA881C5}</a:tableStyleId>
              </a:tblPr>
              <a:tblGrid>
                <a:gridCol w="3367800"/>
                <a:gridCol w="3367800"/>
              </a:tblGrid>
              <a:tr h="340900">
                <a:tc>
                  <a:txBody>
                    <a:bodyPr/>
                    <a:lstStyle/>
                    <a:p>
                      <a:pPr indent="0" lvl="0" marL="0" rtl="0" algn="l">
                        <a:spcBef>
                          <a:spcPts val="0"/>
                        </a:spcBef>
                        <a:spcAft>
                          <a:spcPts val="0"/>
                        </a:spcAft>
                        <a:buNone/>
                      </a:pPr>
                      <a:r>
                        <a:rPr lang="en" sz="1100">
                          <a:latin typeface="Inter"/>
                          <a:ea typeface="Inter"/>
                          <a:cs typeface="Inter"/>
                          <a:sym typeface="Inter"/>
                        </a:rPr>
                        <a:t>Think of an example when people misunderstood something because they did not know context. Write it below.</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If presented with a 1799 Speech by President John Adams, what are three questions you could explore to find out its context?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18175">
                <a:tc>
                  <a:txBody>
                    <a:bodyPr/>
                    <a:lstStyle/>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When I sent my friend a text and they responded “Fine.” I thought they were mad at me so then I avoided them. Later, they asked me if I was mad at them and we talked it out. It turns out they were tired when they responded “Fine.” and weren’t mad at all.</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1.  </a:t>
                      </a:r>
                      <a:r>
                        <a:rPr b="1" lang="en" sz="1100">
                          <a:solidFill>
                            <a:srgbClr val="E95C3D"/>
                          </a:solidFill>
                          <a:latin typeface="Inter"/>
                          <a:ea typeface="Inter"/>
                          <a:cs typeface="Inter"/>
                          <a:sym typeface="Inter"/>
                        </a:rPr>
                        <a:t>Who was the intended audience of Adams?</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a:t>
                      </a:r>
                      <a:r>
                        <a:rPr b="1" lang="en" sz="1100">
                          <a:solidFill>
                            <a:srgbClr val="E95C3D"/>
                          </a:solidFill>
                          <a:latin typeface="Inter"/>
                          <a:ea typeface="Inter"/>
                          <a:cs typeface="Inter"/>
                          <a:sym typeface="Inter"/>
                        </a:rPr>
                        <a:t> Why was he giving the speech?</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3. </a:t>
                      </a:r>
                      <a:r>
                        <a:rPr b="1" lang="en" sz="1100">
                          <a:solidFill>
                            <a:srgbClr val="E95C3D"/>
                          </a:solidFill>
                          <a:latin typeface="Inter"/>
                          <a:ea typeface="Inter"/>
                          <a:cs typeface="Inter"/>
                          <a:sym typeface="Inter"/>
                        </a:rPr>
                        <a:t>What was happening in the U.S. in 1799?</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220" name="Google Shape;220;p41"/>
          <p:cNvSpPr txBox="1"/>
          <p:nvPr/>
        </p:nvSpPr>
        <p:spPr>
          <a:xfrm>
            <a:off x="2719150" y="2057486"/>
            <a:ext cx="18399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Cultural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cultural norms were popular during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cxnSp>
        <p:nvCxnSpPr>
          <p:cNvPr id="221" name="Google Shape;221;p41"/>
          <p:cNvCxnSpPr>
            <a:stCxn id="209" idx="0"/>
            <a:endCxn id="220" idx="2"/>
          </p:cNvCxnSpPr>
          <p:nvPr/>
        </p:nvCxnSpPr>
        <p:spPr>
          <a:xfrm rot="10800000">
            <a:off x="3639050" y="3482738"/>
            <a:ext cx="25200" cy="239100"/>
          </a:xfrm>
          <a:prstGeom prst="straightConnector1">
            <a:avLst/>
          </a:prstGeom>
          <a:noFill/>
          <a:ln cap="flat" cmpd="sng" w="9525">
            <a:solidFill>
              <a:schemeClr val="dk2"/>
            </a:solidFill>
            <a:prstDash val="solid"/>
            <a:round/>
            <a:headEnd len="med" w="med" type="none"/>
            <a:tailEnd len="med" w="med" type="triangle"/>
          </a:ln>
        </p:spPr>
      </p:cxnSp>
      <p:sp>
        <p:nvSpPr>
          <p:cNvPr id="222" name="Google Shape;222;p41"/>
          <p:cNvSpPr txBox="1"/>
          <p:nvPr/>
        </p:nvSpPr>
        <p:spPr>
          <a:xfrm>
            <a:off x="5381600" y="4807913"/>
            <a:ext cx="18399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Geographic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How does the geography of this place influence this moment?</a:t>
            </a:r>
            <a:endParaRPr sz="1800" u="sng">
              <a:latin typeface="Inter"/>
              <a:ea typeface="Inter"/>
              <a:cs typeface="Inter"/>
              <a:sym typeface="Inter"/>
            </a:endParaRPr>
          </a:p>
        </p:txBody>
      </p:sp>
      <p:cxnSp>
        <p:nvCxnSpPr>
          <p:cNvPr id="223" name="Google Shape;223;p41"/>
          <p:cNvCxnSpPr>
            <a:stCxn id="209" idx="2"/>
            <a:endCxn id="222" idx="0"/>
          </p:cNvCxnSpPr>
          <p:nvPr/>
        </p:nvCxnSpPr>
        <p:spPr>
          <a:xfrm>
            <a:off x="3664250" y="4530038"/>
            <a:ext cx="2637300" cy="277800"/>
          </a:xfrm>
          <a:prstGeom prst="straightConnector1">
            <a:avLst/>
          </a:prstGeom>
          <a:noFill/>
          <a:ln cap="flat" cmpd="sng" w="9525">
            <a:solidFill>
              <a:schemeClr val="dk2"/>
            </a:solidFill>
            <a:prstDash val="solid"/>
            <a:round/>
            <a:headEnd len="med" w="med" type="none"/>
            <a:tailEnd len="med" w="med" type="triangle"/>
          </a:ln>
        </p:spPr>
      </p:cxnSp>
      <p:sp>
        <p:nvSpPr>
          <p:cNvPr id="224" name="Google Shape;224;p41"/>
          <p:cNvSpPr txBox="1"/>
          <p:nvPr/>
        </p:nvSpPr>
        <p:spPr>
          <a:xfrm>
            <a:off x="550975" y="681683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225" name="Google Shape;225;p41"/>
          <p:cNvSpPr txBox="1"/>
          <p:nvPr/>
        </p:nvSpPr>
        <p:spPr>
          <a:xfrm>
            <a:off x="2338425" y="6352725"/>
            <a:ext cx="4883100" cy="738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explore how a historical moment fits within its broader historical context, we avoid over simplified narratives and can see the complex and nuanced nature of history.</a:t>
            </a:r>
            <a:endParaRPr sz="1200">
              <a:latin typeface="Plus Jakarta Sans"/>
              <a:ea typeface="Plus Jakarta Sans"/>
              <a:cs typeface="Plus Jakarta Sans"/>
              <a:sym typeface="Plus Jakarta Sans"/>
            </a:endParaRPr>
          </a:p>
        </p:txBody>
      </p:sp>
      <p:pic>
        <p:nvPicPr>
          <p:cNvPr id="226" name="Google Shape;226;p41"/>
          <p:cNvPicPr preferRelativeResize="0"/>
          <p:nvPr/>
        </p:nvPicPr>
        <p:blipFill>
          <a:blip r:embed="rId5">
            <a:alphaModFix/>
          </a:blip>
          <a:stretch>
            <a:fillRect/>
          </a:stretch>
        </p:blipFill>
        <p:spPr>
          <a:xfrm>
            <a:off x="812725" y="1056875"/>
            <a:ext cx="808200" cy="8082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0" name="Shape 230"/>
        <p:cNvGrpSpPr/>
        <p:nvPr/>
      </p:nvGrpSpPr>
      <p:grpSpPr>
        <a:xfrm>
          <a:off x="0" y="0"/>
          <a:ext cx="0" cy="0"/>
          <a:chOff x="0" y="0"/>
          <a:chExt cx="0" cy="0"/>
        </a:xfrm>
      </p:grpSpPr>
      <p:sp>
        <p:nvSpPr>
          <p:cNvPr id="231" name="Google Shape;231;p4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Inter"/>
                <a:ea typeface="Inter"/>
                <a:cs typeface="Inter"/>
                <a:sym typeface="Inter"/>
              </a:rPr>
              <a:t>What is the Context? - Religion and the Ottoman Empire (Exemplar)</a:t>
            </a:r>
            <a:endParaRPr sz="1300">
              <a:latin typeface="Inter"/>
              <a:ea typeface="Inter"/>
              <a:cs typeface="Inter"/>
              <a:sym typeface="Inter"/>
            </a:endParaRPr>
          </a:p>
        </p:txBody>
      </p:sp>
      <p:pic>
        <p:nvPicPr>
          <p:cNvPr id="232" name="Google Shape;232;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3" name="Google Shape;233;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4" name="Google Shape;234;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35" name="Google Shape;235;p42"/>
          <p:cNvGraphicFramePr/>
          <p:nvPr/>
        </p:nvGraphicFramePr>
        <p:xfrm>
          <a:off x="351288" y="1801225"/>
          <a:ext cx="3000000" cy="3000000"/>
        </p:xfrm>
        <a:graphic>
          <a:graphicData uri="http://schemas.openxmlformats.org/drawingml/2006/table">
            <a:tbl>
              <a:tblPr>
                <a:noFill/>
                <a:tableStyleId>{99BC09B6-EE76-4453-ABB2-4C360304F679}</a:tableStyleId>
              </a:tblPr>
              <a:tblGrid>
                <a:gridCol w="5006700"/>
                <a:gridCol w="2063125"/>
              </a:tblGrid>
              <a:tr h="762325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the late Middle Ages, the Ottoman Empire emerged as a powerful force in the Mediterranean and surrounding regions. Its success stemmed from strategic location, military innovation, and cultural adaptability. At the crossroads of Europe, Asia, and the Middle East, the Ottomans controlled key trade routes, linking the Silk Road to European markets and vital maritime lanes. These networks brought wealth and resources that supported rapid expansion.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Religion played a central role in shaping Ottoman society and governance. Islam was both a unifying and legitimizing force, as the sultans claimed the title of Caliph, asserting themselves as leaders of the Islamic world. They integrated Islamic law (Sharia) into their governance, ensuring that justice systems aligned with the religious principles of their majority population.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Religious tolerance also contributed to Ottoman stability. The millet system allowed non-Muslim communities, including Christians and Jews, to govern their own religious and personal affairs, as long as they recognized Ottoman sovereignty and paid taxes. This pragmatic approach minimized rebellion, facilitated trade, and strengthened ties with European merchants. It allowed the Ottomans to incorporate diverse populations into their empire without forcing mass conversions.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Ottomans further leveraged religion in their monumental architecture and cultural achievements. They constructed grand mosques, such as the Hagia Sophia in Constantinople, which symbolized the empire’s power and the Islamic faith’s triumph. These architectural projects were not only religious statements but also practical efforts to unify urban centers and showcase the sultan’s patronage of the arts and sciences.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rise of the Ottoman Empire cannot be separated from the central role of religion. Islam provided the Ottomans with a shared identity, a legal framework, and a justification for conquest, while religious tolerance allowed for the integration of diverse populations. Combined with economic prosperity and military strength, this religious foundation enabled the Ottomans to build one of the most enduring and influential empires in history.</a:t>
                      </a:r>
                      <a:endParaRPr sz="125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A. </a:t>
                      </a:r>
                      <a:r>
                        <a:rPr lang="en" sz="1150">
                          <a:solidFill>
                            <a:schemeClr val="dk1"/>
                          </a:solidFill>
                          <a:latin typeface="Inter"/>
                          <a:ea typeface="Inter"/>
                          <a:cs typeface="Inter"/>
                          <a:sym typeface="Inter"/>
                        </a:rPr>
                        <a:t>How did location play a role in the rise of the Ottoman Empire?</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accent1"/>
                          </a:solidFill>
                          <a:latin typeface="Inter"/>
                          <a:ea typeface="Inter"/>
                          <a:cs typeface="Inter"/>
                          <a:sym typeface="Inter"/>
                        </a:rPr>
                        <a:t>The Ottomans controlled key trade routes at the crossroads of Europe, Asia, and the Middle East.</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B. </a:t>
                      </a:r>
                      <a:r>
                        <a:rPr lang="en" sz="1150">
                          <a:solidFill>
                            <a:schemeClr val="dk1"/>
                          </a:solidFill>
                          <a:latin typeface="Inter"/>
                          <a:ea typeface="Inter"/>
                          <a:cs typeface="Inter"/>
                          <a:sym typeface="Inter"/>
                        </a:rPr>
                        <a:t>How did religion impact Ottoman governance?</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rgbClr val="E95C3D"/>
                          </a:solidFill>
                          <a:latin typeface="Inter"/>
                          <a:ea typeface="Inter"/>
                          <a:cs typeface="Inter"/>
                          <a:sym typeface="Inter"/>
                        </a:rPr>
                        <a:t>They integrated Islamic law to align governance with religious principles.</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C. </a:t>
                      </a:r>
                      <a:r>
                        <a:rPr lang="en" sz="1150">
                          <a:solidFill>
                            <a:schemeClr val="dk1"/>
                          </a:solidFill>
                          <a:latin typeface="Inter"/>
                          <a:ea typeface="Inter"/>
                          <a:cs typeface="Inter"/>
                          <a:sym typeface="Inter"/>
                        </a:rPr>
                        <a:t>How did religion contribute to Ottoman stability?</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accent1"/>
                          </a:solidFill>
                          <a:latin typeface="Inter"/>
                          <a:ea typeface="Inter"/>
                          <a:cs typeface="Inter"/>
                          <a:sym typeface="Inter"/>
                        </a:rPr>
                        <a:t>They practiced tolerance which minimized rebellion and fostered trade.</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D. </a:t>
                      </a:r>
                      <a:r>
                        <a:rPr lang="en" sz="1150">
                          <a:solidFill>
                            <a:schemeClr val="dk1"/>
                          </a:solidFill>
                          <a:latin typeface="Inter"/>
                          <a:ea typeface="Inter"/>
                          <a:cs typeface="Inter"/>
                          <a:sym typeface="Inter"/>
                        </a:rPr>
                        <a:t>How did the Ottomans express their religious identity?</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rgbClr val="E95C3D"/>
                          </a:solidFill>
                          <a:latin typeface="Inter"/>
                          <a:ea typeface="Inter"/>
                          <a:cs typeface="Inter"/>
                          <a:sym typeface="Inter"/>
                        </a:rPr>
                        <a:t>They constructed grand projects in architecture to symbolize power and the triumph of Islam.</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E. </a:t>
                      </a:r>
                      <a:r>
                        <a:rPr lang="en" sz="1150">
                          <a:solidFill>
                            <a:schemeClr val="dk1"/>
                          </a:solidFill>
                          <a:latin typeface="Inter"/>
                          <a:ea typeface="Inter"/>
                          <a:cs typeface="Inter"/>
                          <a:sym typeface="Inter"/>
                        </a:rPr>
                        <a:t>What factors allowed the Ottomans to build a lasting empire?</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rgbClr val="E95C3D"/>
                          </a:solidFill>
                          <a:latin typeface="Inter"/>
                          <a:ea typeface="Inter"/>
                          <a:cs typeface="Inter"/>
                          <a:sym typeface="Inter"/>
                        </a:rPr>
                        <a:t>The foundation of Islam provided unity, a legal framework, and justification for expansion.</a:t>
                      </a:r>
                      <a:endParaRPr b="1" sz="115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pic>
        <p:nvPicPr>
          <p:cNvPr id="236" name="Google Shape;236;p42"/>
          <p:cNvPicPr preferRelativeResize="0"/>
          <p:nvPr/>
        </p:nvPicPr>
        <p:blipFill>
          <a:blip r:embed="rId4">
            <a:alphaModFix/>
          </a:blip>
          <a:stretch>
            <a:fillRect/>
          </a:stretch>
        </p:blipFill>
        <p:spPr>
          <a:xfrm>
            <a:off x="570925" y="515525"/>
            <a:ext cx="1151179" cy="1133300"/>
          </a:xfrm>
          <a:prstGeom prst="rect">
            <a:avLst/>
          </a:prstGeom>
          <a:noFill/>
          <a:ln>
            <a:noFill/>
          </a:ln>
        </p:spPr>
      </p:pic>
      <p:sp>
        <p:nvSpPr>
          <p:cNvPr id="237" name="Google Shape;237;p42"/>
          <p:cNvSpPr txBox="1"/>
          <p:nvPr/>
        </p:nvSpPr>
        <p:spPr>
          <a:xfrm>
            <a:off x="1743925" y="578625"/>
            <a:ext cx="5677200" cy="8547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Contextualization &amp; Sourcing</a:t>
            </a:r>
            <a:endParaRPr b="1" sz="12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1" name="Shape 241"/>
        <p:cNvGrpSpPr/>
        <p:nvPr/>
      </p:nvGrpSpPr>
      <p:grpSpPr>
        <a:xfrm>
          <a:off x="0" y="0"/>
          <a:ext cx="0" cy="0"/>
          <a:chOff x="0" y="0"/>
          <a:chExt cx="0" cy="0"/>
        </a:xfrm>
      </p:grpSpPr>
      <p:pic>
        <p:nvPicPr>
          <p:cNvPr id="242" name="Google Shape;242;p4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3" name="Google Shape;243;p4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Religion and the Ottoman Empire</a:t>
            </a:r>
            <a:endParaRPr sz="2000">
              <a:latin typeface="Inter Medium"/>
              <a:ea typeface="Inter Medium"/>
              <a:cs typeface="Inter Medium"/>
              <a:sym typeface="Inter Medium"/>
            </a:endParaRPr>
          </a:p>
        </p:txBody>
      </p:sp>
      <p:pic>
        <p:nvPicPr>
          <p:cNvPr id="244" name="Google Shape;244;p4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45" name="Google Shape;245;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6" name="Google Shape;246;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7" name="Google Shape;247;p43"/>
          <p:cNvSpPr txBox="1"/>
          <p:nvPr/>
        </p:nvSpPr>
        <p:spPr>
          <a:xfrm>
            <a:off x="638900" y="1063775"/>
            <a:ext cx="66780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After viewing each source, answer the questions in each column. For Column 1, determine what topics were addressed 1) Trade, 2) Education, 3) Religion, 4) Governance</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p:txBody>
      </p:sp>
      <p:graphicFrame>
        <p:nvGraphicFramePr>
          <p:cNvPr id="248" name="Google Shape;248;p43"/>
          <p:cNvGraphicFramePr/>
          <p:nvPr/>
        </p:nvGraphicFramePr>
        <p:xfrm>
          <a:off x="638900" y="1708925"/>
          <a:ext cx="3000000" cy="3000000"/>
        </p:xfrm>
        <a:graphic>
          <a:graphicData uri="http://schemas.openxmlformats.org/drawingml/2006/table">
            <a:tbl>
              <a:tblPr>
                <a:noFill/>
                <a:tableStyleId>{CD421E73-07FC-4D84-93DC-671A2EA881C5}</a:tableStyleId>
              </a:tblPr>
              <a:tblGrid>
                <a:gridCol w="1472050"/>
                <a:gridCol w="1735300"/>
                <a:gridCol w="1735300"/>
                <a:gridCol w="1735300"/>
              </a:tblGrid>
              <a:tr h="381000">
                <a:tc>
                  <a:txBody>
                    <a:bodyPr/>
                    <a:lstStyle/>
                    <a:p>
                      <a:pPr indent="0" lvl="0" marL="0" rtl="0" algn="ctr">
                        <a:spcBef>
                          <a:spcPts val="0"/>
                        </a:spcBef>
                        <a:spcAft>
                          <a:spcPts val="0"/>
                        </a:spcAft>
                        <a:buNone/>
                      </a:pPr>
                      <a:r>
                        <a:rPr b="1" lang="en">
                          <a:latin typeface="Inter"/>
                          <a:ea typeface="Inter"/>
                          <a:cs typeface="Inter"/>
                          <a:sym typeface="Inter"/>
                        </a:rPr>
                        <a:t>Source</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Inter"/>
                          <a:ea typeface="Inter"/>
                          <a:cs typeface="Inter"/>
                          <a:sym typeface="Inter"/>
                        </a:rPr>
                        <a:t>Topics Addressed</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Inter"/>
                          <a:ea typeface="Inter"/>
                          <a:cs typeface="Inter"/>
                          <a:sym typeface="Inter"/>
                        </a:rPr>
                        <a:t>Observations</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Inter"/>
                          <a:ea typeface="Inter"/>
                          <a:cs typeface="Inter"/>
                          <a:sym typeface="Inter"/>
                        </a:rPr>
                        <a:t>Inferences</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1: 1616 Map of Constantinople</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Trade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Religion</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Large Port City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Mosques portrayed</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city was a </a:t>
                      </a:r>
                      <a:r>
                        <a:rPr b="1" lang="en" sz="1200">
                          <a:solidFill>
                            <a:srgbClr val="E95C3D"/>
                          </a:solidFill>
                          <a:latin typeface="Inter"/>
                          <a:ea typeface="Inter"/>
                          <a:cs typeface="Inter"/>
                          <a:sym typeface="Inter"/>
                        </a:rPr>
                        <a:t>significant</a:t>
                      </a:r>
                      <a:r>
                        <a:rPr b="1" lang="en" sz="1200">
                          <a:solidFill>
                            <a:srgbClr val="E95C3D"/>
                          </a:solidFill>
                          <a:latin typeface="Inter"/>
                          <a:ea typeface="Inter"/>
                          <a:cs typeface="Inter"/>
                          <a:sym typeface="Inter"/>
                        </a:rPr>
                        <a:t> center of trade and cultural/religious exchange.</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2: 1873 Studio Portrait</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Religion</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Traditional clothing</a:t>
                      </a:r>
                      <a:endParaRPr sz="1200">
                        <a:solidFill>
                          <a:schemeClr val="accent1"/>
                        </a:solidFill>
                        <a:latin typeface="Inter SemiBold"/>
                        <a:ea typeface="Inter SemiBold"/>
                        <a:cs typeface="Inter SemiBold"/>
                        <a:sym typeface="Inter SemiBold"/>
                      </a:endParaRPr>
                    </a:p>
                    <a:p>
                      <a:pPr indent="0" lvl="0" marL="0" rtl="0" algn="l">
                        <a:spcBef>
                          <a:spcPts val="0"/>
                        </a:spcBef>
                        <a:spcAft>
                          <a:spcPts val="0"/>
                        </a:spcAft>
                        <a:buNone/>
                      </a:pPr>
                      <a:r>
                        <a:t/>
                      </a:r>
                      <a:endParaRPr sz="1200">
                        <a:solidFill>
                          <a:schemeClr val="accent1"/>
                        </a:solidFill>
                        <a:latin typeface="Inter SemiBold"/>
                        <a:ea typeface="Inter SemiBold"/>
                        <a:cs typeface="Inter SemiBold"/>
                        <a:sym typeface="Inter SemiBold"/>
                      </a:endParaRPr>
                    </a:p>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The two men and the woman are both wearing similar clothing pieces</a:t>
                      </a:r>
                      <a:endParaRPr sz="1200">
                        <a:solidFill>
                          <a:schemeClr val="accent1"/>
                        </a:solidFill>
                        <a:latin typeface="Inter SemiBold"/>
                        <a:ea typeface="Inter SemiBold"/>
                        <a:cs typeface="Inter SemiBold"/>
                        <a:sym typeface="Inter SemiBold"/>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A</a:t>
                      </a:r>
                      <a:r>
                        <a:rPr lang="en" sz="1200">
                          <a:solidFill>
                            <a:schemeClr val="accent1"/>
                          </a:solidFill>
                          <a:latin typeface="Inter SemiBold"/>
                          <a:ea typeface="Inter SemiBold"/>
                          <a:cs typeface="Inter SemiBold"/>
                          <a:sym typeface="Inter SemiBold"/>
                        </a:rPr>
                        <a:t> social hierarchy could exist, with certain styles reserved for the elite, influential, or religious individuals.</a:t>
                      </a:r>
                      <a:endParaRPr sz="1200">
                        <a:solidFill>
                          <a:schemeClr val="accent1"/>
                        </a:solidFill>
                        <a:latin typeface="Inter SemiBold"/>
                        <a:ea typeface="Inter SemiBold"/>
                        <a:cs typeface="Inter SemiBold"/>
                        <a:sym typeface="Inter SemiBold"/>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3: </a:t>
                      </a:r>
                      <a:r>
                        <a:rPr lang="en" sz="1200">
                          <a:solidFill>
                            <a:schemeClr val="dk1"/>
                          </a:solidFill>
                          <a:highlight>
                            <a:srgbClr val="FFFFFF"/>
                          </a:highlight>
                          <a:latin typeface="Inter"/>
                          <a:ea typeface="Inter"/>
                          <a:cs typeface="Inter"/>
                          <a:sym typeface="Inter"/>
                        </a:rPr>
                        <a:t>Ottoman Turkish Version of "Sindbād-nāmah"</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Education</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Sindbad the Wise tutoring the son of an Asian king during this time period</a:t>
                      </a:r>
                      <a:endParaRPr sz="1200">
                        <a:solidFill>
                          <a:schemeClr val="accent1"/>
                        </a:solidFill>
                        <a:latin typeface="Inter SemiBold"/>
                        <a:ea typeface="Inter SemiBold"/>
                        <a:cs typeface="Inter SemiBold"/>
                        <a:sym typeface="Inter SemiBold"/>
                      </a:endParaRPr>
                    </a:p>
                    <a:p>
                      <a:pPr indent="0" lvl="0" marL="0" rtl="0" algn="l">
                        <a:spcBef>
                          <a:spcPts val="0"/>
                        </a:spcBef>
                        <a:spcAft>
                          <a:spcPts val="0"/>
                        </a:spcAft>
                        <a:buNone/>
                      </a:pPr>
                      <a:r>
                        <a:t/>
                      </a:r>
                      <a:endParaRPr sz="1200">
                        <a:solidFill>
                          <a:schemeClr val="accent1"/>
                        </a:solidFill>
                        <a:latin typeface="Inter SemiBold"/>
                        <a:ea typeface="Inter SemiBold"/>
                        <a:cs typeface="Inter SemiBold"/>
                        <a:sym typeface="Inter SemiBold"/>
                      </a:endParaRPr>
                    </a:p>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Artistic, colorful painting</a:t>
                      </a:r>
                      <a:endParaRPr sz="1200">
                        <a:solidFill>
                          <a:schemeClr val="accent1"/>
                        </a:solidFill>
                        <a:latin typeface="Inter SemiBold"/>
                        <a:ea typeface="Inter SemiBold"/>
                        <a:cs typeface="Inter SemiBold"/>
                        <a:sym typeface="Inter SemiBold"/>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Education may have been valued in Ottoman society.</a:t>
                      </a:r>
                      <a:endParaRPr sz="1200">
                        <a:solidFill>
                          <a:schemeClr val="accent1"/>
                        </a:solidFill>
                        <a:latin typeface="Inter SemiBold"/>
                        <a:ea typeface="Inter SemiBold"/>
                        <a:cs typeface="Inter SemiBold"/>
                        <a:sym typeface="Inter SemiBold"/>
                      </a:endParaRPr>
                    </a:p>
                    <a:p>
                      <a:pPr indent="0" lvl="0" marL="0" rtl="0" algn="l">
                        <a:spcBef>
                          <a:spcPts val="0"/>
                        </a:spcBef>
                        <a:spcAft>
                          <a:spcPts val="0"/>
                        </a:spcAft>
                        <a:buNone/>
                      </a:pPr>
                      <a:r>
                        <a:t/>
                      </a:r>
                      <a:endParaRPr sz="1200">
                        <a:solidFill>
                          <a:schemeClr val="accent1"/>
                        </a:solidFill>
                        <a:latin typeface="Inter SemiBold"/>
                        <a:ea typeface="Inter SemiBold"/>
                        <a:cs typeface="Inter SemiBold"/>
                        <a:sym typeface="Inter SemiBold"/>
                      </a:endParaRPr>
                    </a:p>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Ottomans Turks may have built relationships with Asian societies</a:t>
                      </a:r>
                      <a:endParaRPr sz="1200">
                        <a:solidFill>
                          <a:schemeClr val="accent1"/>
                        </a:solidFill>
                        <a:latin typeface="Inter SemiBold"/>
                        <a:ea typeface="Inter SemiBold"/>
                        <a:cs typeface="Inter SemiBold"/>
                        <a:sym typeface="Inter SemiBold"/>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4: </a:t>
                      </a:r>
                      <a:r>
                        <a:rPr lang="en" sz="1200">
                          <a:solidFill>
                            <a:schemeClr val="dk1"/>
                          </a:solidFill>
                          <a:latin typeface="Inter"/>
                          <a:ea typeface="Inter"/>
                          <a:cs typeface="Inter"/>
                          <a:sym typeface="Inter"/>
                        </a:rPr>
                        <a:t>Ijazah (diplomacy of competency in Arabic calligraphy)</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Education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Religion</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Diploma in Arabic calligraphy</a:t>
                      </a:r>
                      <a:endParaRPr sz="1200">
                        <a:solidFill>
                          <a:schemeClr val="accent1"/>
                        </a:solidFill>
                        <a:latin typeface="Inter SemiBold"/>
                        <a:ea typeface="Inter SemiBold"/>
                        <a:cs typeface="Inter SemiBold"/>
                        <a:sym typeface="Inter SemiBold"/>
                      </a:endParaRPr>
                    </a:p>
                    <a:p>
                      <a:pPr indent="0" lvl="0" marL="0" rtl="0" algn="l">
                        <a:spcBef>
                          <a:spcPts val="0"/>
                        </a:spcBef>
                        <a:spcAft>
                          <a:spcPts val="0"/>
                        </a:spcAft>
                        <a:buNone/>
                      </a:pPr>
                      <a:r>
                        <a:t/>
                      </a:r>
                      <a:endParaRPr sz="1200">
                        <a:solidFill>
                          <a:schemeClr val="accent1"/>
                        </a:solidFill>
                        <a:latin typeface="Inter SemiBold"/>
                        <a:ea typeface="Inter SemiBold"/>
                        <a:cs typeface="Inter SemiBold"/>
                        <a:sym typeface="Inter SemiBold"/>
                      </a:endParaRPr>
                    </a:p>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Diploma encompasses parts of the Islamic faith </a:t>
                      </a:r>
                      <a:endParaRPr sz="1200">
                        <a:solidFill>
                          <a:schemeClr val="accent1"/>
                        </a:solidFill>
                        <a:latin typeface="Inter SemiBold"/>
                        <a:ea typeface="Inter SemiBold"/>
                        <a:cs typeface="Inter SemiBold"/>
                        <a:sym typeface="Inter SemiBold"/>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The Ottoman Empire had a structured educational system.</a:t>
                      </a:r>
                      <a:endParaRPr sz="1200">
                        <a:solidFill>
                          <a:schemeClr val="accent1"/>
                        </a:solidFill>
                        <a:latin typeface="Inter SemiBold"/>
                        <a:ea typeface="Inter SemiBold"/>
                        <a:cs typeface="Inter SemiBold"/>
                        <a:sym typeface="Inter SemiBold"/>
                      </a:endParaRPr>
                    </a:p>
                    <a:p>
                      <a:pPr indent="0" lvl="0" marL="0" rtl="0" algn="l">
                        <a:spcBef>
                          <a:spcPts val="0"/>
                        </a:spcBef>
                        <a:spcAft>
                          <a:spcPts val="0"/>
                        </a:spcAft>
                        <a:buNone/>
                      </a:pPr>
                      <a:r>
                        <a:t/>
                      </a:r>
                      <a:endParaRPr sz="1200">
                        <a:solidFill>
                          <a:schemeClr val="accent1"/>
                        </a:solidFill>
                        <a:latin typeface="Inter SemiBold"/>
                        <a:ea typeface="Inter SemiBold"/>
                        <a:cs typeface="Inter SemiBold"/>
                        <a:sym typeface="Inter SemiBold"/>
                      </a:endParaRPr>
                    </a:p>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Islamic values were integrated into education</a:t>
                      </a:r>
                      <a:endParaRPr sz="1200">
                        <a:solidFill>
                          <a:schemeClr val="accent1"/>
                        </a:solidFill>
                        <a:latin typeface="Inter SemiBold"/>
                        <a:ea typeface="Inter SemiBold"/>
                        <a:cs typeface="Inter SemiBold"/>
                        <a:sym typeface="Inter SemiBold"/>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5: Two Jewish Women</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Religion</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Two Jewish women wearing traditional clothing</a:t>
                      </a:r>
                      <a:endParaRPr sz="1200">
                        <a:solidFill>
                          <a:schemeClr val="accent1"/>
                        </a:solidFill>
                        <a:latin typeface="Inter SemiBold"/>
                        <a:ea typeface="Inter SemiBold"/>
                        <a:cs typeface="Inter SemiBold"/>
                        <a:sym typeface="Inter SemiBold"/>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Diverse peoples were present in the Ottoman Empire</a:t>
                      </a:r>
                      <a:endParaRPr sz="1200">
                        <a:solidFill>
                          <a:schemeClr val="accent1"/>
                        </a:solidFill>
                        <a:latin typeface="Inter SemiBold"/>
                        <a:ea typeface="Inter SemiBold"/>
                        <a:cs typeface="Inter SemiBold"/>
                        <a:sym typeface="Inter SemiBold"/>
                      </a:endParaRPr>
                    </a:p>
                    <a:p>
                      <a:pPr indent="0" lvl="0" marL="0" rtl="0" algn="l">
                        <a:spcBef>
                          <a:spcPts val="0"/>
                        </a:spcBef>
                        <a:spcAft>
                          <a:spcPts val="0"/>
                        </a:spcAft>
                        <a:buNone/>
                      </a:pPr>
                      <a:r>
                        <a:t/>
                      </a:r>
                      <a:endParaRPr sz="1200">
                        <a:solidFill>
                          <a:schemeClr val="accent1"/>
                        </a:solidFill>
                        <a:latin typeface="Inter SemiBold"/>
                        <a:ea typeface="Inter SemiBold"/>
                        <a:cs typeface="Inter SemiBold"/>
                        <a:sym typeface="Inter SemiBold"/>
                      </a:endParaRPr>
                    </a:p>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Women maintained traditions and community identity</a:t>
                      </a:r>
                      <a:endParaRPr sz="1200">
                        <a:solidFill>
                          <a:schemeClr val="accent1"/>
                        </a:solidFill>
                        <a:latin typeface="Inter SemiBold"/>
                        <a:ea typeface="Inter SemiBold"/>
                        <a:cs typeface="Inter SemiBold"/>
                        <a:sym typeface="Inter SemiBold"/>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2" name="Shape 252"/>
        <p:cNvGrpSpPr/>
        <p:nvPr/>
      </p:nvGrpSpPr>
      <p:grpSpPr>
        <a:xfrm>
          <a:off x="0" y="0"/>
          <a:ext cx="0" cy="0"/>
          <a:chOff x="0" y="0"/>
          <a:chExt cx="0" cy="0"/>
        </a:xfrm>
      </p:grpSpPr>
      <p:pic>
        <p:nvPicPr>
          <p:cNvPr id="253" name="Google Shape;253;p4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54" name="Google Shape;254;p4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Religion and the Ottoman Empire</a:t>
            </a:r>
            <a:endParaRPr sz="2000">
              <a:latin typeface="Inter Medium"/>
              <a:ea typeface="Inter Medium"/>
              <a:cs typeface="Inter Medium"/>
              <a:sym typeface="Inter Medium"/>
            </a:endParaRPr>
          </a:p>
        </p:txBody>
      </p:sp>
      <p:pic>
        <p:nvPicPr>
          <p:cNvPr id="255" name="Google Shape;255;p4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56" name="Google Shape;256;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7" name="Google Shape;257;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58" name="Google Shape;258;p44"/>
          <p:cNvSpPr txBox="1"/>
          <p:nvPr/>
        </p:nvSpPr>
        <p:spPr>
          <a:xfrm>
            <a:off x="638900" y="1063775"/>
            <a:ext cx="66780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After viewing each source, answer the questions in each column. For Column 1, determine what topics were addressed 1) Trade, 2) Education, 3) Religion, 4) Governance</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p:txBody>
      </p:sp>
      <p:graphicFrame>
        <p:nvGraphicFramePr>
          <p:cNvPr id="259" name="Google Shape;259;p44"/>
          <p:cNvGraphicFramePr/>
          <p:nvPr/>
        </p:nvGraphicFramePr>
        <p:xfrm>
          <a:off x="638900" y="1708925"/>
          <a:ext cx="3000000" cy="3000000"/>
        </p:xfrm>
        <a:graphic>
          <a:graphicData uri="http://schemas.openxmlformats.org/drawingml/2006/table">
            <a:tbl>
              <a:tblPr>
                <a:noFill/>
                <a:tableStyleId>{CD421E73-07FC-4D84-93DC-671A2EA881C5}</a:tableStyleId>
              </a:tblPr>
              <a:tblGrid>
                <a:gridCol w="1472050"/>
                <a:gridCol w="1735300"/>
                <a:gridCol w="1735300"/>
                <a:gridCol w="1735300"/>
              </a:tblGrid>
              <a:tr h="381000">
                <a:tc>
                  <a:txBody>
                    <a:bodyPr/>
                    <a:lstStyle/>
                    <a:p>
                      <a:pPr indent="0" lvl="0" marL="0" rtl="0" algn="ctr">
                        <a:spcBef>
                          <a:spcPts val="0"/>
                        </a:spcBef>
                        <a:spcAft>
                          <a:spcPts val="0"/>
                        </a:spcAft>
                        <a:buNone/>
                      </a:pPr>
                      <a:r>
                        <a:rPr b="1" lang="en">
                          <a:latin typeface="Inter"/>
                          <a:ea typeface="Inter"/>
                          <a:cs typeface="Inter"/>
                          <a:sym typeface="Inter"/>
                        </a:rPr>
                        <a:t>Source</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Inter"/>
                          <a:ea typeface="Inter"/>
                          <a:cs typeface="Inter"/>
                          <a:sym typeface="Inter"/>
                        </a:rPr>
                        <a:t>Topics Addressed</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Inter"/>
                          <a:ea typeface="Inter"/>
                          <a:cs typeface="Inter"/>
                          <a:sym typeface="Inter"/>
                        </a:rPr>
                        <a:t>Observations</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Inter"/>
                          <a:ea typeface="Inter"/>
                          <a:cs typeface="Inter"/>
                          <a:sym typeface="Inter"/>
                        </a:rPr>
                        <a:t>Inferences</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6: </a:t>
                      </a:r>
                      <a:r>
                        <a:rPr lang="en" sz="1200">
                          <a:solidFill>
                            <a:srgbClr val="202122"/>
                          </a:solidFill>
                          <a:latin typeface="Inter"/>
                          <a:ea typeface="Inter"/>
                          <a:cs typeface="Inter"/>
                          <a:sym typeface="Inter"/>
                        </a:rPr>
                        <a:t>Sema Nilgün Erdoǧan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Governance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Religion</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 woman confronts a man in front of a Qadi</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All people wear clothing associated with Islamic attire</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Women had legal rights, including divorce, in the Ottoman Empire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Islam was integrated into the judicial process</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7: Aya Sophia</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Religion</a:t>
                      </a:r>
                      <a:endParaRPr b="1" sz="1200">
                        <a:solidFill>
                          <a:srgbClr val="E95C3D"/>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A large mosque with smaller mosques in the distance and the  sky is shining on the mosque</a:t>
                      </a:r>
                      <a:endParaRPr sz="1200">
                        <a:solidFill>
                          <a:schemeClr val="accent1"/>
                        </a:solidFill>
                        <a:latin typeface="Inter SemiBold"/>
                        <a:ea typeface="Inter SemiBold"/>
                        <a:cs typeface="Inter SemiBold"/>
                        <a:sym typeface="Inter SemiBold"/>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Religion (Islam) was an important aspect of life in the Ottoman Empire</a:t>
                      </a:r>
                      <a:endParaRPr sz="1200">
                        <a:solidFill>
                          <a:schemeClr val="accent1"/>
                        </a:solidFill>
                        <a:latin typeface="Inter SemiBold"/>
                        <a:ea typeface="Inter SemiBold"/>
                        <a:cs typeface="Inter SemiBold"/>
                        <a:sym typeface="Inter SemiBold"/>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8: Draft of the 1536 Treaty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Trade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Governance</a:t>
                      </a:r>
                      <a:endParaRPr b="1" sz="1200">
                        <a:solidFill>
                          <a:srgbClr val="E95C3D"/>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A book or pamphlet</a:t>
                      </a:r>
                      <a:endParaRPr sz="1200">
                        <a:solidFill>
                          <a:schemeClr val="accent1"/>
                        </a:solidFill>
                        <a:latin typeface="Inter SemiBold"/>
                        <a:ea typeface="Inter SemiBold"/>
                        <a:cs typeface="Inter SemiBold"/>
                        <a:sym typeface="Inter SemiBold"/>
                      </a:endParaRPr>
                    </a:p>
                    <a:p>
                      <a:pPr indent="0" lvl="0" marL="0" rtl="0" algn="l">
                        <a:spcBef>
                          <a:spcPts val="0"/>
                        </a:spcBef>
                        <a:spcAft>
                          <a:spcPts val="0"/>
                        </a:spcAft>
                        <a:buNone/>
                      </a:pPr>
                      <a:r>
                        <a:t/>
                      </a:r>
                      <a:endParaRPr sz="1200">
                        <a:solidFill>
                          <a:schemeClr val="accent1"/>
                        </a:solidFill>
                        <a:latin typeface="Inter SemiBold"/>
                        <a:ea typeface="Inter SemiBold"/>
                        <a:cs typeface="Inter SemiBold"/>
                        <a:sym typeface="Inter SemiBold"/>
                      </a:endParaRPr>
                    </a:p>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A negotiated treaty between the French and Ottomans</a:t>
                      </a:r>
                      <a:endParaRPr sz="1200">
                        <a:solidFill>
                          <a:schemeClr val="accent1"/>
                        </a:solidFill>
                        <a:latin typeface="Inter SemiBold"/>
                        <a:ea typeface="Inter SemiBold"/>
                        <a:cs typeface="Inter SemiBold"/>
                        <a:sym typeface="Inter SemiBold"/>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The French sought to diplomatically negotiation with the Ottomans as trade was beneficial for both groups</a:t>
                      </a:r>
                      <a:endParaRPr sz="1200">
                        <a:solidFill>
                          <a:schemeClr val="accent1"/>
                        </a:solidFill>
                        <a:latin typeface="Inter SemiBold"/>
                        <a:ea typeface="Inter SemiBold"/>
                        <a:cs typeface="Inter SemiBold"/>
                        <a:sym typeface="Inter SemiBold"/>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321300">
                <a:tc>
                  <a:txBody>
                    <a:bodyPr/>
                    <a:lstStyle/>
                    <a:p>
                      <a:pPr indent="0" lvl="0" marL="0" rtl="0" algn="l">
                        <a:spcBef>
                          <a:spcPts val="0"/>
                        </a:spcBef>
                        <a:spcAft>
                          <a:spcPts val="0"/>
                        </a:spcAft>
                        <a:buNone/>
                      </a:pPr>
                      <a:r>
                        <a:rPr lang="en" sz="1200">
                          <a:latin typeface="Inter"/>
                          <a:ea typeface="Inter"/>
                          <a:cs typeface="Inter"/>
                          <a:sym typeface="Inter"/>
                        </a:rPr>
                        <a:t>9: Ottoman Empire Maps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Governance</a:t>
                      </a:r>
                      <a:endParaRPr b="1" sz="1200">
                        <a:solidFill>
                          <a:srgbClr val="E95C3D"/>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In 1481, the Ottomans controlled regions near the Black Sea and Mediterranean Sea</a:t>
                      </a:r>
                      <a:endParaRPr sz="1200">
                        <a:solidFill>
                          <a:schemeClr val="accent1"/>
                        </a:solidFill>
                        <a:latin typeface="Inter SemiBold"/>
                        <a:ea typeface="Inter SemiBold"/>
                        <a:cs typeface="Inter SemiBold"/>
                        <a:sym typeface="Inter SemiBold"/>
                      </a:endParaRPr>
                    </a:p>
                    <a:p>
                      <a:pPr indent="0" lvl="0" marL="0" rtl="0" algn="l">
                        <a:spcBef>
                          <a:spcPts val="0"/>
                        </a:spcBef>
                        <a:spcAft>
                          <a:spcPts val="0"/>
                        </a:spcAft>
                        <a:buNone/>
                      </a:pPr>
                      <a:r>
                        <a:t/>
                      </a:r>
                      <a:endParaRPr sz="1200">
                        <a:solidFill>
                          <a:schemeClr val="accent1"/>
                        </a:solidFill>
                        <a:latin typeface="Inter SemiBold"/>
                        <a:ea typeface="Inter SemiBold"/>
                        <a:cs typeface="Inter SemiBold"/>
                        <a:sym typeface="Inter SemiBold"/>
                      </a:endParaRPr>
                    </a:p>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By 1739, the empire had expanded into the Middle East and North Africa.</a:t>
                      </a:r>
                      <a:endParaRPr sz="1200">
                        <a:solidFill>
                          <a:schemeClr val="accent1"/>
                        </a:solidFill>
                        <a:latin typeface="Inter SemiBold"/>
                        <a:ea typeface="Inter SemiBold"/>
                        <a:cs typeface="Inter SemiBold"/>
                        <a:sym typeface="Inter SemiBold"/>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The Ottomans were powerful in the 15th-18th centuries</a:t>
                      </a:r>
                      <a:endParaRPr sz="1200">
                        <a:solidFill>
                          <a:schemeClr val="accent1"/>
                        </a:solidFill>
                        <a:latin typeface="Inter SemiBold"/>
                        <a:ea typeface="Inter SemiBold"/>
                        <a:cs typeface="Inter SemiBold"/>
                        <a:sym typeface="Inter SemiBold"/>
                      </a:endParaRPr>
                    </a:p>
                    <a:p>
                      <a:pPr indent="0" lvl="0" marL="0" rtl="0" algn="l">
                        <a:spcBef>
                          <a:spcPts val="0"/>
                        </a:spcBef>
                        <a:spcAft>
                          <a:spcPts val="0"/>
                        </a:spcAft>
                        <a:buNone/>
                      </a:pPr>
                      <a:r>
                        <a:t/>
                      </a:r>
                      <a:endParaRPr sz="1200">
                        <a:solidFill>
                          <a:schemeClr val="accent1"/>
                        </a:solidFill>
                        <a:latin typeface="Inter SemiBold"/>
                        <a:ea typeface="Inter SemiBold"/>
                        <a:cs typeface="Inter SemiBold"/>
                        <a:sym typeface="Inter SemiBold"/>
                      </a:endParaRPr>
                    </a:p>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Their empire was located at an essential economic crossroads</a:t>
                      </a:r>
                      <a:endParaRPr sz="1200">
                        <a:solidFill>
                          <a:schemeClr val="accent1"/>
                        </a:solidFill>
                        <a:latin typeface="Inter SemiBold"/>
                        <a:ea typeface="Inter SemiBold"/>
                        <a:cs typeface="Inter SemiBold"/>
                        <a:sym typeface="Inter SemiBold"/>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10: </a:t>
                      </a:r>
                      <a:r>
                        <a:rPr lang="en" sz="1200">
                          <a:solidFill>
                            <a:schemeClr val="dk1"/>
                          </a:solidFill>
                          <a:latin typeface="Inter"/>
                          <a:ea typeface="Inter"/>
                          <a:cs typeface="Inter"/>
                          <a:sym typeface="Inter"/>
                        </a:rPr>
                        <a:t>Sultan Mehmed II and the Patriarch Gennadios II</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Religion</a:t>
                      </a:r>
                      <a:endParaRPr b="1" sz="1200">
                        <a:solidFill>
                          <a:srgbClr val="E95C3D"/>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Two religious leaders are dressed formally standing near each other</a:t>
                      </a:r>
                      <a:endParaRPr sz="1200">
                        <a:solidFill>
                          <a:schemeClr val="accent1"/>
                        </a:solidFill>
                        <a:latin typeface="Inter SemiBold"/>
                        <a:ea typeface="Inter SemiBold"/>
                        <a:cs typeface="Inter SemiBold"/>
                        <a:sym typeface="Inter SemiBold"/>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accent1"/>
                          </a:solidFill>
                          <a:latin typeface="Inter SemiBold"/>
                          <a:ea typeface="Inter SemiBold"/>
                          <a:cs typeface="Inter SemiBold"/>
                          <a:sym typeface="Inter SemiBold"/>
                        </a:rPr>
                        <a:t>The Ottomans were religiously tolerant</a:t>
                      </a:r>
                      <a:endParaRPr sz="1200">
                        <a:solidFill>
                          <a:schemeClr val="accent1"/>
                        </a:solidFill>
                        <a:latin typeface="Inter SemiBold"/>
                        <a:ea typeface="Inter SemiBold"/>
                        <a:cs typeface="Inter SemiBold"/>
                        <a:sym typeface="Inter SemiBold"/>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